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5210" r:id="rId4"/>
  </p:sldMasterIdLst>
  <p:notesMasterIdLst>
    <p:notesMasterId r:id="rId82"/>
  </p:notesMasterIdLst>
  <p:handoutMasterIdLst>
    <p:handoutMasterId r:id="rId83"/>
  </p:handoutMasterIdLst>
  <p:sldIdLst>
    <p:sldId id="256" r:id="rId5"/>
    <p:sldId id="282" r:id="rId6"/>
    <p:sldId id="283" r:id="rId7"/>
    <p:sldId id="284" r:id="rId8"/>
    <p:sldId id="285" r:id="rId9"/>
    <p:sldId id="408" r:id="rId10"/>
    <p:sldId id="409" r:id="rId11"/>
    <p:sldId id="288" r:id="rId12"/>
    <p:sldId id="425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7" r:id="rId27"/>
    <p:sldId id="424" r:id="rId28"/>
    <p:sldId id="426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461" r:id="rId45"/>
    <p:sldId id="462" r:id="rId46"/>
    <p:sldId id="463" r:id="rId47"/>
    <p:sldId id="464" r:id="rId48"/>
    <p:sldId id="465" r:id="rId49"/>
    <p:sldId id="466" r:id="rId50"/>
    <p:sldId id="467" r:id="rId51"/>
    <p:sldId id="468" r:id="rId52"/>
    <p:sldId id="469" r:id="rId53"/>
    <p:sldId id="470" r:id="rId54"/>
    <p:sldId id="471" r:id="rId55"/>
    <p:sldId id="472" r:id="rId56"/>
    <p:sldId id="473" r:id="rId57"/>
    <p:sldId id="474" r:id="rId58"/>
    <p:sldId id="475" r:id="rId59"/>
    <p:sldId id="476" r:id="rId60"/>
    <p:sldId id="477" r:id="rId61"/>
    <p:sldId id="478" r:id="rId62"/>
    <p:sldId id="479" r:id="rId63"/>
    <p:sldId id="480" r:id="rId64"/>
    <p:sldId id="481" r:id="rId65"/>
    <p:sldId id="482" r:id="rId66"/>
    <p:sldId id="483" r:id="rId67"/>
    <p:sldId id="484" r:id="rId68"/>
    <p:sldId id="485" r:id="rId69"/>
    <p:sldId id="486" r:id="rId70"/>
    <p:sldId id="487" r:id="rId71"/>
    <p:sldId id="488" r:id="rId72"/>
    <p:sldId id="489" r:id="rId73"/>
    <p:sldId id="490" r:id="rId74"/>
    <p:sldId id="491" r:id="rId75"/>
    <p:sldId id="492" r:id="rId76"/>
    <p:sldId id="460" r:id="rId77"/>
    <p:sldId id="329" r:id="rId78"/>
    <p:sldId id="333" r:id="rId79"/>
    <p:sldId id="331" r:id="rId80"/>
    <p:sldId id="326" r:id="rId8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758" autoAdjust="0"/>
  </p:normalViewPr>
  <p:slideViewPr>
    <p:cSldViewPr>
      <p:cViewPr>
        <p:scale>
          <a:sx n="110" d="100"/>
          <a:sy n="110" d="100"/>
        </p:scale>
        <p:origin x="-1650" y="-23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2355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Численность населения  городского округа Лобня (человек)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3.0678151407064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60-48B6-902C-098085BFDA20}"/>
                </c:ext>
              </c:extLst>
            </c:dLbl>
            <c:dLbl>
              <c:idx val="3"/>
              <c:layout>
                <c:manualLayout>
                  <c:x val="-2.1806853582554568E-2"/>
                  <c:y val="-1.194322174699272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07-4F74-981C-0ECF353C3D02}"/>
                </c:ext>
              </c:extLst>
            </c:dLbl>
            <c:dLbl>
              <c:idx val="4"/>
              <c:layout>
                <c:manualLayout>
                  <c:x val="-1.246105919003117E-2"/>
                  <c:y val="4.3698248736519127E-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07-4F74-981C-0ECF353C3D02}"/>
                </c:ext>
              </c:extLst>
            </c:dLbl>
            <c:dLbl>
              <c:idx val="5"/>
              <c:layout>
                <c:manualLayout>
                  <c:x val="-1.5576323987538941E-2"/>
                  <c:y val="-5.698406233800371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 план</c:v>
                </c:pt>
                <c:pt idx="3">
                  <c:v>2022г. прогноз</c:v>
                </c:pt>
                <c:pt idx="4">
                  <c:v>2023г. прогноз</c:v>
                </c:pt>
                <c:pt idx="5">
                  <c:v>2024г.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90231</c:v>
                </c:pt>
                <c:pt idx="1">
                  <c:v>89522</c:v>
                </c:pt>
                <c:pt idx="2">
                  <c:v>89112</c:v>
                </c:pt>
                <c:pt idx="3">
                  <c:v>88897</c:v>
                </c:pt>
                <c:pt idx="4">
                  <c:v>88977</c:v>
                </c:pt>
                <c:pt idx="5">
                  <c:v>89063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07-4F74-981C-0ECF353C3D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7.7881619937694843E-3"/>
                  <c:y val="-3.40740053636037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07-4F74-981C-0ECF353C3D02}"/>
                </c:ext>
              </c:extLst>
            </c:dLbl>
            <c:dLbl>
              <c:idx val="4"/>
              <c:layout>
                <c:manualLayout>
                  <c:x val="4.6728971962616906E-3"/>
                  <c:y val="-1.621352379875715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07-4F74-981C-0ECF353C3D02}"/>
                </c:ext>
              </c:extLst>
            </c:dLbl>
            <c:dLbl>
              <c:idx val="5"/>
              <c:layout>
                <c:manualLayout>
                  <c:x val="1.0903426791277284E-2"/>
                  <c:y val="-3.067815140706433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 план</c:v>
                </c:pt>
                <c:pt idx="3">
                  <c:v>2022г. прогноз</c:v>
                </c:pt>
                <c:pt idx="4">
                  <c:v>2023г. прогноз</c:v>
                </c:pt>
                <c:pt idx="5">
                  <c:v>2024г.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88982</c:v>
                </c:pt>
                <c:pt idx="4">
                  <c:v>89212</c:v>
                </c:pt>
                <c:pt idx="5">
                  <c:v>89711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007-4F74-981C-0ECF353C3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529344"/>
        <c:axId val="191530880"/>
      </c:barChart>
      <c:catAx>
        <c:axId val="19152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1530880"/>
        <c:crosses val="autoZero"/>
        <c:auto val="1"/>
        <c:lblAlgn val="ctr"/>
        <c:lblOffset val="100"/>
        <c:noMultiLvlLbl val="0"/>
      </c:catAx>
      <c:valAx>
        <c:axId val="191530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529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86113541362884"/>
          <c:y val="3.0953823480111494E-2"/>
          <c:w val="0.65213886458637194"/>
          <c:h val="0.45557157091156231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172.7</c:v>
                </c:pt>
                <c:pt idx="1">
                  <c:v>186.2</c:v>
                </c:pt>
                <c:pt idx="2">
                  <c:v>183</c:v>
                </c:pt>
                <c:pt idx="3">
                  <c:v>182.5</c:v>
                </c:pt>
                <c:pt idx="4">
                  <c:v>185.3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0B-49E4-B2D2-43B875C9BC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за негативное воздействие на окружающую среду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1.4</c:v>
                </c:pt>
                <c:pt idx="1">
                  <c:v>0.30000000000000027</c:v>
                </c:pt>
                <c:pt idx="2">
                  <c:v>0.30000000000000027</c:v>
                </c:pt>
                <c:pt idx="3">
                  <c:v>0.30000000000000027</c:v>
                </c:pt>
                <c:pt idx="4">
                  <c:v>0.30000000000000027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0B-49E4-B2D2-43B875C9BC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(работ)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9.1</c:v>
                </c:pt>
                <c:pt idx="1">
                  <c:v>8.6</c:v>
                </c:pt>
                <c:pt idx="2">
                  <c:v>8.6</c:v>
                </c:pt>
                <c:pt idx="3">
                  <c:v>8.6</c:v>
                </c:pt>
                <c:pt idx="4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0B-49E4-B2D2-43B875C9BC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10.4</c:v>
                </c:pt>
                <c:pt idx="1">
                  <c:v>3.7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0B-49E4-B2D2-43B875C9BC7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8.2000000000000011</c:v>
                </c:pt>
                <c:pt idx="1">
                  <c:v>0.5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0B-49E4-B2D2-43B875C9BC7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21.5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0B-49E4-B2D2-43B875C9B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967488"/>
        <c:axId val="113969024"/>
      </c:areaChart>
      <c:catAx>
        <c:axId val="1139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3969024"/>
        <c:crosses val="autoZero"/>
        <c:auto val="1"/>
        <c:lblAlgn val="ctr"/>
        <c:lblOffset val="100"/>
        <c:noMultiLvlLbl val="0"/>
      </c:catAx>
      <c:valAx>
        <c:axId val="11396902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13967488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392">
          <a:noFill/>
        </a:ln>
      </c:spPr>
    </c:plotArea>
    <c:plotVisOnly val="1"/>
    <c:dispBlanksAs val="zero"/>
    <c:showDLblsOverMax val="0"/>
  </c:chart>
  <c:txPr>
    <a:bodyPr/>
    <a:lstStyle/>
    <a:p>
      <a:pPr>
        <a:defRPr sz="1300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182.4</c:v>
                </c:pt>
                <c:pt idx="1">
                  <c:v>475.4</c:v>
                </c:pt>
                <c:pt idx="2">
                  <c:v>1006.6</c:v>
                </c:pt>
                <c:pt idx="3">
                  <c:v>755.9</c:v>
                </c:pt>
                <c:pt idx="4">
                  <c:v>1210.5999999999999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2E-4C26-A322-C87B64F197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1369.2</c:v>
                </c:pt>
                <c:pt idx="1">
                  <c:v>1392.8</c:v>
                </c:pt>
                <c:pt idx="2">
                  <c:v>1399.3</c:v>
                </c:pt>
                <c:pt idx="3">
                  <c:v>1402.9</c:v>
                </c:pt>
                <c:pt idx="4">
                  <c:v>1402.9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2E-4C26-A322-C87B64F197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МБТ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0</c:v>
                </c:pt>
                <c:pt idx="1">
                  <c:v>80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2E-4C26-A322-C87B64F197C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0.30000000000000027</c:v>
                </c:pt>
                <c:pt idx="1">
                  <c:v>1.7</c:v>
                </c:pt>
                <c:pt idx="2">
                  <c:v>1.1000000000000001</c:v>
                </c:pt>
                <c:pt idx="3">
                  <c:v>1.3</c:v>
                </c:pt>
                <c:pt idx="4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2C-4159-8D2D-349D6C3AA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875392"/>
        <c:axId val="216877312"/>
      </c:areaChart>
      <c:catAx>
        <c:axId val="21687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6877312"/>
        <c:crosses val="autoZero"/>
        <c:auto val="1"/>
        <c:lblAlgn val="ctr"/>
        <c:lblOffset val="100"/>
        <c:noMultiLvlLbl val="0"/>
      </c:catAx>
      <c:valAx>
        <c:axId val="21687731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216875392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40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87446446193187"/>
          <c:y val="1.5795426325179555E-2"/>
          <c:w val="0.71125535538068163"/>
          <c:h val="0.76571026421900901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 </c:v>
                </c:pt>
                <c:pt idx="4">
                  <c:v>2021г. план</c:v>
                </c:pt>
                <c:pt idx="5">
                  <c:v>2022г. прогноз</c:v>
                </c:pt>
                <c:pt idx="6">
                  <c:v>2023г. прогноз</c:v>
                </c:pt>
                <c:pt idx="7">
                  <c:v>2024г. прогноз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15456.1</c:v>
                </c:pt>
                <c:pt idx="1">
                  <c:v>16752</c:v>
                </c:pt>
                <c:pt idx="2">
                  <c:v>17186</c:v>
                </c:pt>
                <c:pt idx="3">
                  <c:v>15917.1</c:v>
                </c:pt>
                <c:pt idx="4">
                  <c:v>16596.8</c:v>
                </c:pt>
                <c:pt idx="5">
                  <c:v>16994.5</c:v>
                </c:pt>
                <c:pt idx="6">
                  <c:v>17171</c:v>
                </c:pt>
                <c:pt idx="7">
                  <c:v>17388.3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84-4DBE-9AD1-D3EED8AEE8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 </c:v>
                </c:pt>
                <c:pt idx="4">
                  <c:v>2021г. план</c:v>
                </c:pt>
                <c:pt idx="5">
                  <c:v>2022г. прогноз</c:v>
                </c:pt>
                <c:pt idx="6">
                  <c:v>2023г. прогноз</c:v>
                </c:pt>
                <c:pt idx="7">
                  <c:v>2024г. прогноз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16443.2</c:v>
                </c:pt>
                <c:pt idx="1">
                  <c:v>16351</c:v>
                </c:pt>
                <c:pt idx="2">
                  <c:v>19554</c:v>
                </c:pt>
                <c:pt idx="3">
                  <c:v>17208.8</c:v>
                </c:pt>
                <c:pt idx="4">
                  <c:v>21882.3</c:v>
                </c:pt>
                <c:pt idx="5">
                  <c:v>27076.2</c:v>
                </c:pt>
                <c:pt idx="6">
                  <c:v>24276.3</c:v>
                </c:pt>
                <c:pt idx="7">
                  <c:v>29359.9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84-4DBE-9AD1-D3EED8AEE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232896"/>
        <c:axId val="217234432"/>
      </c:areaChart>
      <c:catAx>
        <c:axId val="21723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7234432"/>
        <c:crosses val="autoZero"/>
        <c:auto val="1"/>
        <c:lblAlgn val="ctr"/>
        <c:lblOffset val="100"/>
        <c:noMultiLvlLbl val="0"/>
      </c:catAx>
      <c:valAx>
        <c:axId val="21723443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217232896"/>
        <c:crosses val="autoZero"/>
        <c:crossBetween val="midCat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txPr>
    <a:bodyPr/>
    <a:lstStyle/>
    <a:p>
      <a:pPr>
        <a:defRPr sz="1120" b="0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42512790480905E-2"/>
          <c:y val="2.9602460880203452E-2"/>
          <c:w val="0.90472162697553449"/>
          <c:h val="0.72956258847190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руб.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Фрязино 58942 чел.</c:v>
                </c:pt>
                <c:pt idx="1">
                  <c:v>Лыткарино 59937 чел.</c:v>
                </c:pt>
                <c:pt idx="2">
                  <c:v>Кашира 62410 чел.</c:v>
                </c:pt>
                <c:pt idx="3">
                  <c:v>Дубна 74499 чел.</c:v>
                </c:pt>
                <c:pt idx="4">
                  <c:v>Ивантеевка 82779 чел.</c:v>
                </c:pt>
                <c:pt idx="5">
                  <c:v>Павловский Посад  81444 чел.</c:v>
                </c:pt>
                <c:pt idx="6">
                  <c:v>Шатура  86792 чел.</c:v>
                </c:pt>
                <c:pt idx="7">
                  <c:v>Лобня 89522 чел.</c:v>
                </c:pt>
                <c:pt idx="8">
                  <c:v>Егорьевск 105569 чел.</c:v>
                </c:pt>
                <c:pt idx="9">
                  <c:v>Жуковский 107558 чел.</c:v>
                </c:pt>
                <c:pt idx="10">
                  <c:v>Ступино 119306 чел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17137.372332123105</c:v>
                </c:pt>
                <c:pt idx="1">
                  <c:v>18518.944892136762</c:v>
                </c:pt>
                <c:pt idx="2">
                  <c:v>27783.688511456498</c:v>
                </c:pt>
                <c:pt idx="3">
                  <c:v>19443.348232862187</c:v>
                </c:pt>
                <c:pt idx="4">
                  <c:v>14543.664455961052</c:v>
                </c:pt>
                <c:pt idx="5">
                  <c:v>21130.470016207455</c:v>
                </c:pt>
                <c:pt idx="6">
                  <c:v>21943.842750483916</c:v>
                </c:pt>
                <c:pt idx="7">
                  <c:v>15916.981300685857</c:v>
                </c:pt>
                <c:pt idx="8">
                  <c:v>24726.008582064831</c:v>
                </c:pt>
                <c:pt idx="9">
                  <c:v>15431.581100429526</c:v>
                </c:pt>
                <c:pt idx="10">
                  <c:v>26619.113875245152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E8-47BE-9FCF-09F7A02C4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404544"/>
        <c:axId val="217406080"/>
      </c:barChart>
      <c:catAx>
        <c:axId val="21740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7406080"/>
        <c:crosses val="autoZero"/>
        <c:auto val="1"/>
        <c:lblAlgn val="ctr"/>
        <c:lblOffset val="100"/>
        <c:noMultiLvlLbl val="0"/>
      </c:catAx>
      <c:valAx>
        <c:axId val="217406080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2174045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муниципального долга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2018 год </c:v>
                </c:pt>
                <c:pt idx="1">
                  <c:v>2019 год </c:v>
                </c:pt>
                <c:pt idx="2">
                  <c:v>2020 год </c:v>
                </c:pt>
                <c:pt idx="3">
                  <c:v>2021 план</c:v>
                </c:pt>
                <c:pt idx="4">
                  <c:v>2022 год прогноз</c:v>
                </c:pt>
                <c:pt idx="5">
                  <c:v>2023 год прогноз</c:v>
                </c:pt>
                <c:pt idx="6">
                  <c:v>2024 год прогноз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175</c:v>
                </c:pt>
                <c:pt idx="1">
                  <c:v>206</c:v>
                </c:pt>
                <c:pt idx="2">
                  <c:v>281</c:v>
                </c:pt>
                <c:pt idx="3">
                  <c:v>427.2</c:v>
                </c:pt>
                <c:pt idx="4">
                  <c:v>572.5</c:v>
                </c:pt>
                <c:pt idx="5">
                  <c:v>693.8</c:v>
                </c:pt>
                <c:pt idx="6">
                  <c:v>840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62-4B68-90DA-4D8AC9B8B3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гарантии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2018 год </c:v>
                </c:pt>
                <c:pt idx="1">
                  <c:v>2019 год </c:v>
                </c:pt>
                <c:pt idx="2">
                  <c:v>2020 год </c:v>
                </c:pt>
                <c:pt idx="3">
                  <c:v>2021 план</c:v>
                </c:pt>
                <c:pt idx="4">
                  <c:v>2022 год прогноз</c:v>
                </c:pt>
                <c:pt idx="5">
                  <c:v>2023 год прогноз</c:v>
                </c:pt>
                <c:pt idx="6">
                  <c:v>2024 год прогноз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25.2</c:v>
                </c:pt>
                <c:pt idx="1">
                  <c:v>28.3</c:v>
                </c:pt>
                <c:pt idx="2">
                  <c:v>26.99</c:v>
                </c:pt>
                <c:pt idx="3">
                  <c:v>80.7</c:v>
                </c:pt>
                <c:pt idx="4">
                  <c:v>74.599999999999994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62-4B68-90DA-4D8AC9B8B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19948544"/>
        <c:axId val="219950080"/>
      </c:barChart>
      <c:catAx>
        <c:axId val="21994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9950080"/>
        <c:crosses val="autoZero"/>
        <c:auto val="1"/>
        <c:lblAlgn val="ctr"/>
        <c:lblOffset val="100"/>
        <c:noMultiLvlLbl val="0"/>
      </c:catAx>
      <c:valAx>
        <c:axId val="21995008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2199485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chemeClr val="tx1"/>
                </a:solidFill>
              </a:defRPr>
            </a:pPr>
            <a:endParaRPr lang="ru-RU"/>
          </a:p>
        </c:txPr>
      </c:dTable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049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23000</c:v>
                </c:pt>
                <c:pt idx="1">
                  <c:v>5700</c:v>
                </c:pt>
                <c:pt idx="2">
                  <c:v>103771.5</c:v>
                </c:pt>
                <c:pt idx="3">
                  <c:v>131145.29999999999</c:v>
                </c:pt>
                <c:pt idx="4">
                  <c:v>3582</c:v>
                </c:pt>
                <c:pt idx="5">
                  <c:v>165366.1</c:v>
                </c:pt>
                <c:pt idx="6">
                  <c:v>2284027.9</c:v>
                </c:pt>
                <c:pt idx="7">
                  <c:v>2055</c:v>
                </c:pt>
                <c:pt idx="8">
                  <c:v>334430.2</c:v>
                </c:pt>
                <c:pt idx="9">
                  <c:v>127669</c:v>
                </c:pt>
                <c:pt idx="10">
                  <c:v>34670.9</c:v>
                </c:pt>
                <c:pt idx="11">
                  <c:v>6645</c:v>
                </c:pt>
                <c:pt idx="12">
                  <c:v>353081.3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1A-45B9-A4BD-98C08B2A2F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20600</c:v>
                </c:pt>
                <c:pt idx="1">
                  <c:v>5200</c:v>
                </c:pt>
                <c:pt idx="2">
                  <c:v>100973.9</c:v>
                </c:pt>
                <c:pt idx="3">
                  <c:v>117574.9</c:v>
                </c:pt>
                <c:pt idx="4">
                  <c:v>2432</c:v>
                </c:pt>
                <c:pt idx="5">
                  <c:v>154859.20000000001</c:v>
                </c:pt>
                <c:pt idx="6">
                  <c:v>2753002.5</c:v>
                </c:pt>
                <c:pt idx="7">
                  <c:v>1085</c:v>
                </c:pt>
                <c:pt idx="8">
                  <c:v>323091.90000000002</c:v>
                </c:pt>
                <c:pt idx="9">
                  <c:v>136589</c:v>
                </c:pt>
                <c:pt idx="10">
                  <c:v>29983.3</c:v>
                </c:pt>
                <c:pt idx="11">
                  <c:v>6645</c:v>
                </c:pt>
                <c:pt idx="12">
                  <c:v>411035.6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1A-45B9-A4BD-98C08B2A2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0899968"/>
        <c:axId val="221106560"/>
      </c:barChart>
      <c:catAx>
        <c:axId val="2208999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21106560"/>
        <c:crosses val="autoZero"/>
        <c:auto val="1"/>
        <c:lblAlgn val="ctr"/>
        <c:lblOffset val="100"/>
        <c:noMultiLvlLbl val="0"/>
      </c:catAx>
      <c:valAx>
        <c:axId val="22110656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crossAx val="2208999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41358024691379"/>
          <c:y val="0.40365140588243831"/>
          <c:w val="0.66820987654321129"/>
          <c:h val="0.5946299847520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0.18035519795046503"/>
                  <c:y val="8.663087354223121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509957583060571"/>
                  <c:y val="-9.44814505312614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0D-4915-9E4C-0E902D256C53}"/>
                </c:ext>
              </c:extLst>
            </c:dLbl>
            <c:dLbl>
              <c:idx val="2"/>
              <c:layout>
                <c:manualLayout>
                  <c:x val="-4.125918582645613E-2"/>
                  <c:y val="0.100753700474504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0D-4915-9E4C-0E902D256C53}"/>
                </c:ext>
              </c:extLst>
            </c:dLbl>
            <c:dLbl>
              <c:idx val="3"/>
              <c:layout>
                <c:manualLayout>
                  <c:x val="-8.0164644574154634E-2"/>
                  <c:y val="-8.19637190070668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0D-4915-9E4C-0E902D256C53}"/>
                </c:ext>
              </c:extLst>
            </c:dLbl>
            <c:dLbl>
              <c:idx val="4"/>
              <c:layout>
                <c:manualLayout>
                  <c:x val="-0.13658798120246848"/>
                  <c:y val="-0.189810230425282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0D-4915-9E4C-0E902D256C53}"/>
                </c:ext>
              </c:extLst>
            </c:dLbl>
            <c:dLbl>
              <c:idx val="5"/>
              <c:layout>
                <c:manualLayout>
                  <c:x val="-3.9291574440446786E-2"/>
                  <c:y val="-0.160237429335548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0D-4915-9E4C-0E902D256C53}"/>
                </c:ext>
              </c:extLst>
            </c:dLbl>
            <c:dLbl>
              <c:idx val="6"/>
              <c:layout>
                <c:manualLayout>
                  <c:x val="-5.4243972891900902E-2"/>
                  <c:y val="-0.293393930465053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0D-4915-9E4C-0E902D256C53}"/>
                </c:ext>
              </c:extLst>
            </c:dLbl>
            <c:dLbl>
              <c:idx val="7"/>
              <c:layout>
                <c:manualLayout>
                  <c:x val="0.10726621543475226"/>
                  <c:y val="-0.246992081395142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0D-4915-9E4C-0E902D256C53}"/>
                </c:ext>
              </c:extLst>
            </c:dLbl>
            <c:dLbl>
              <c:idx val="8"/>
              <c:layout>
                <c:manualLayout>
                  <c:x val="0.26152768400851945"/>
                  <c:y val="-0.19433891403370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0D-4915-9E4C-0E902D256C53}"/>
                </c:ext>
              </c:extLst>
            </c:dLbl>
            <c:dLbl>
              <c:idx val="9"/>
              <c:layout>
                <c:manualLayout>
                  <c:x val="-0.27571686351706087"/>
                  <c:y val="-0.186677526973653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0D-4915-9E4C-0E902D256C53}"/>
                </c:ext>
              </c:extLst>
            </c:dLbl>
            <c:dLbl>
              <c:idx val="10"/>
              <c:layout>
                <c:manualLayout>
                  <c:x val="-0.20196850393700791"/>
                  <c:y val="-0.260435837241916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0D-4915-9E4C-0E902D256C53}"/>
                </c:ext>
              </c:extLst>
            </c:dLbl>
            <c:dLbl>
              <c:idx val="11"/>
              <c:layout>
                <c:manualLayout>
                  <c:x val="-3.0855327111888802E-2"/>
                  <c:y val="-0.173529229441495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0D-4915-9E4C-0E902D256C53}"/>
                </c:ext>
              </c:extLst>
            </c:dLbl>
            <c:dLbl>
              <c:idx val="12"/>
              <c:layout>
                <c:manualLayout>
                  <c:x val="5.79262661611743E-2"/>
                  <c:y val="-0.255834899181894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0D-4915-9E4C-0E902D256C5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Общегосударственные вопросы</c:v>
                </c:pt>
                <c:pt idx="1">
                  <c:v>Образование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разделы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10</c:v>
                </c:pt>
                <c:pt idx="1">
                  <c:v>68</c:v>
                </c:pt>
                <c:pt idx="2">
                  <c:v>1</c:v>
                </c:pt>
                <c:pt idx="3">
                  <c:v>3</c:v>
                </c:pt>
                <c:pt idx="4">
                  <c:v>8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70D-4915-9E4C-0E902D256C5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 b="1">
          <a:solidFill>
            <a:schemeClr val="accent3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8063763524483"/>
          <c:y val="8.1301964946837751E-2"/>
          <c:w val="0.46958637114805163"/>
          <c:h val="0.7636453724041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9.7679446907332879E-2"/>
                  <c:y val="-6.77700600834141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7-4A07-98DA-09B58B492E80}"/>
                </c:ext>
              </c:extLst>
            </c:dLbl>
            <c:dLbl>
              <c:idx val="1"/>
              <c:layout>
                <c:manualLayout>
                  <c:x val="3.7129387057352053E-2"/>
                  <c:y val="-0.153595734107621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7-4A07-98DA-09B58B492E80}"/>
                </c:ext>
              </c:extLst>
            </c:dLbl>
            <c:dLbl>
              <c:idx val="2"/>
              <c:layout>
                <c:manualLayout>
                  <c:x val="0.16212277936860062"/>
                  <c:y val="5.96975711407441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8373424458214317E-2"/>
                  <c:y val="5.40696304014268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7-4A07-98DA-09B58B492E80}"/>
                </c:ext>
              </c:extLst>
            </c:dLbl>
            <c:dLbl>
              <c:idx val="4"/>
              <c:layout>
                <c:manualLayout>
                  <c:x val="-2.7658217187337608E-3"/>
                  <c:y val="8.2275955824728186E-2"/>
                </c:manualLayout>
              </c:layout>
              <c:tx>
                <c:rich>
                  <a:bodyPr/>
                  <a:lstStyle/>
                  <a:p>
                    <a:fld id="{6D78118E-00AB-4FA9-9B98-1D5A06C7EB1F}" type="CATEGORYNAME">
                      <a:rPr lang="ru-RU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67-4A07-98DA-09B58B492E80}"/>
                </c:ext>
              </c:extLst>
            </c:dLbl>
            <c:dLbl>
              <c:idx val="5"/>
              <c:layout>
                <c:manualLayout>
                  <c:x val="-0.18340939268396703"/>
                  <c:y val="1.48771007425601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67-4A07-98DA-09B58B492E80}"/>
                </c:ext>
              </c:extLst>
            </c:dLbl>
            <c:dLbl>
              <c:idx val="6"/>
              <c:layout>
                <c:manualLayout>
                  <c:x val="-0.32947515240242126"/>
                  <c:y val="-0.12838081804724399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Развитие инженерной инфраструктуры и энерго эффективности
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22D-4052-89EC-CAFD3FA2FC08}"/>
                </c:ext>
              </c:extLst>
            </c:dLbl>
            <c:dLbl>
              <c:idx val="7"/>
              <c:layout>
                <c:manualLayout>
                  <c:x val="-6.1146655747927652E-2"/>
                  <c:y val="-0.131140646534769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67-4A07-98DA-09B58B492E80}"/>
                </c:ext>
              </c:extLst>
            </c:dLbl>
            <c:dLbl>
              <c:idx val="8"/>
              <c:layout>
                <c:manualLayout>
                  <c:x val="-0.14574164698546041"/>
                  <c:y val="-0.13012067728210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67-4A07-98DA-09B58B492E80}"/>
                </c:ext>
              </c:extLst>
            </c:dLbl>
            <c:dLbl>
              <c:idx val="9"/>
              <c:layout>
                <c:manualLayout>
                  <c:x val="-0.19753898312373894"/>
                  <c:y val="-0.208080295883040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67-4A07-98DA-09B58B492E80}"/>
                </c:ext>
              </c:extLst>
            </c:dLbl>
            <c:dLbl>
              <c:idx val="10"/>
              <c:layout>
                <c:manualLayout>
                  <c:x val="-0.14172898799774936"/>
                  <c:y val="-0.228961046370223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67-4A07-98DA-09B58B492E80}"/>
                </c:ext>
              </c:extLst>
            </c:dLbl>
            <c:dLbl>
              <c:idx val="11"/>
              <c:layout>
                <c:manualLayout>
                  <c:x val="-0.10798629337999417"/>
                  <c:y val="-8.39097950192430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67-4A07-98DA-09B58B492E80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67-4A07-98DA-09B58B492E80}"/>
                </c:ext>
              </c:extLst>
            </c:dLbl>
            <c:dLbl>
              <c:idx val="13"/>
              <c:layout>
                <c:manualLayout>
                  <c:x val="-7.4576055169497293E-2"/>
                  <c:y val="-6.19872942045478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067-4A07-98DA-09B58B492E80}"/>
                </c:ext>
              </c:extLst>
            </c:dLbl>
            <c:dLbl>
              <c:idx val="14"/>
              <c:layout>
                <c:manualLayout>
                  <c:x val="4.6135899679206763E-3"/>
                  <c:y val="-6.10769894531925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67-4A07-98DA-09B58B492E80}"/>
                </c:ext>
              </c:extLst>
            </c:dLbl>
            <c:dLbl>
              <c:idx val="16"/>
              <c:layout>
                <c:manualLayout>
                  <c:x val="-0.16677627102167786"/>
                  <c:y val="-0.283988759997695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067-4A07-98DA-09B58B492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Культура</c:v>
                </c:pt>
                <c:pt idx="1">
                  <c:v>Образование</c:v>
                </c:pt>
                <c:pt idx="2">
                  <c:v>Социальная защита населения</c:v>
                </c:pt>
                <c:pt idx="3">
                  <c:v>Спорт</c:v>
                </c:pt>
                <c:pt idx="4">
                  <c:v>Прочие </c:v>
                </c:pt>
                <c:pt idx="5">
                  <c:v>Безопасность и обеспечение безопасности жизнедеятельности населения </c:v>
                </c:pt>
                <c:pt idx="6">
                  <c:v>Развитие инженерной инфраструктуры и энерго эффективности</c:v>
                </c:pt>
                <c:pt idx="7">
                  <c:v>Управление имуществом и муниципальными финансами</c:v>
                </c:pt>
                <c:pt idx="8">
                  <c:v>Развитие и функционирование дорожно-транспортного комплекса</c:v>
                </c:pt>
                <c:pt idx="9">
                  <c:v>Цифровое муниципальное образование</c:v>
                </c:pt>
                <c:pt idx="10">
                  <c:v>Формирование современной комфортной городской среды</c:v>
                </c:pt>
                <c:pt idx="11">
                  <c:v>Строительство объектов социальной инфраструктуры</c:v>
                </c:pt>
                <c:pt idx="12">
                  <c:v>Переселение граждан из аварийного жилищного фонда</c:v>
                </c:pt>
                <c:pt idx="13">
                  <c:v>Непрограммные расходы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194824.7</c:v>
                </c:pt>
                <c:pt idx="1">
                  <c:v>1865894.1</c:v>
                </c:pt>
                <c:pt idx="2">
                  <c:v>77718.100000000006</c:v>
                </c:pt>
                <c:pt idx="3">
                  <c:v>100413.9</c:v>
                </c:pt>
                <c:pt idx="4">
                  <c:v>55088.6</c:v>
                </c:pt>
                <c:pt idx="5">
                  <c:v>36026.199999999997</c:v>
                </c:pt>
                <c:pt idx="6">
                  <c:v>6859</c:v>
                </c:pt>
                <c:pt idx="7">
                  <c:v>303085.2</c:v>
                </c:pt>
                <c:pt idx="8">
                  <c:v>123303</c:v>
                </c:pt>
                <c:pt idx="9">
                  <c:v>79978</c:v>
                </c:pt>
                <c:pt idx="10">
                  <c:v>283330.3</c:v>
                </c:pt>
                <c:pt idx="11">
                  <c:v>849743.1</c:v>
                </c:pt>
                <c:pt idx="12">
                  <c:v>12697.6</c:v>
                </c:pt>
                <c:pt idx="13">
                  <c:v>74110.5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067-4A07-98DA-09B58B492E8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1494516482295657E-3"/>
                  <c:y val="-2.2791004336751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A6-4884-9E37-42A4E26C54E9}"/>
                </c:ext>
              </c:extLst>
            </c:dLbl>
            <c:dLbl>
              <c:idx val="2"/>
              <c:layout>
                <c:manualLayout>
                  <c:x val="1.5747258241147833E-3"/>
                  <c:y val="-3.190740607145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A6-4884-9E37-42A4E26C54E9}"/>
                </c:ext>
              </c:extLst>
            </c:dLbl>
            <c:dLbl>
              <c:idx val="3"/>
              <c:layout>
                <c:manualLayout>
                  <c:x val="-2.6203065730791838E-2"/>
                  <c:y val="-3.408959987251398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C9-4F27-9764-A9E8D7BDF351}"/>
                </c:ext>
              </c:extLst>
            </c:dLbl>
            <c:dLbl>
              <c:idx val="4"/>
              <c:layout>
                <c:manualLayout>
                  <c:x val="-1.0802495159268037E-2"/>
                  <c:y val="-8.350121510149908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C9-4F27-9764-A9E8D7BDF351}"/>
                </c:ext>
              </c:extLst>
            </c:dLbl>
            <c:dLbl>
              <c:idx val="5"/>
              <c:layout>
                <c:manualLayout>
                  <c:x val="-1.3920452291015316E-2"/>
                  <c:y val="1.532201535647116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C9-4F27-9764-A9E8D7BDF3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 план</c:v>
                </c:pt>
                <c:pt idx="3">
                  <c:v>2022г. прогноз</c:v>
                </c:pt>
                <c:pt idx="4">
                  <c:v>2023г. прогноз</c:v>
                </c:pt>
                <c:pt idx="5">
                  <c:v>2024г.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.00">
                  <c:v>44058.5</c:v>
                </c:pt>
                <c:pt idx="1">
                  <c:v>51873.599999999999</c:v>
                </c:pt>
                <c:pt idx="2">
                  <c:v>57149.1</c:v>
                </c:pt>
                <c:pt idx="3">
                  <c:v>58824.9</c:v>
                </c:pt>
                <c:pt idx="4">
                  <c:v>60616.800000000003</c:v>
                </c:pt>
                <c:pt idx="5">
                  <c:v>63176.2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C9-4F27-9764-A9E8D7BDF3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4.6926829558620493E-3"/>
                  <c:y val="-1.673972350025321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C9-4F27-9764-A9E8D7BDF351}"/>
                </c:ext>
              </c:extLst>
            </c:dLbl>
            <c:dLbl>
              <c:idx val="4"/>
              <c:layout>
                <c:manualLayout>
                  <c:x val="1.2597806592918247E-2"/>
                  <c:y val="2.259360193698415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C9-4F27-9764-A9E8D7BDF351}"/>
                </c:ext>
              </c:extLst>
            </c:dLbl>
            <c:dLbl>
              <c:idx val="5"/>
              <c:layout>
                <c:manualLayout>
                  <c:x val="2.9762194081609981E-2"/>
                  <c:y val="7.967160854601656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C9-4F27-9764-A9E8D7BDF3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 план</c:v>
                </c:pt>
                <c:pt idx="3">
                  <c:v>2022г. прогноз</c:v>
                </c:pt>
                <c:pt idx="4">
                  <c:v>2023г. прогноз</c:v>
                </c:pt>
                <c:pt idx="5">
                  <c:v>2024г.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58945.9</c:v>
                </c:pt>
                <c:pt idx="4">
                  <c:v>61326</c:v>
                </c:pt>
                <c:pt idx="5">
                  <c:v>64109.9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EC9-4F27-9764-A9E8D7BDF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130752"/>
        <c:axId val="205161216"/>
      </c:barChart>
      <c:catAx>
        <c:axId val="20513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5161216"/>
        <c:crosses val="autoZero"/>
        <c:auto val="1"/>
        <c:lblAlgn val="ctr"/>
        <c:lblOffset val="100"/>
        <c:noMultiLvlLbl val="0"/>
      </c:catAx>
      <c:valAx>
        <c:axId val="20516121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05130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1863517060368"/>
          <c:y val="2.0019820237102238E-2"/>
          <c:w val="0.86210605618742153"/>
          <c:h val="0.88307085222207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34567901234569E-2"/>
                  <c:y val="-4.535349807307715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24-49A0-BF21-417090C0DB83}"/>
                </c:ext>
              </c:extLst>
            </c:dLbl>
            <c:dLbl>
              <c:idx val="1"/>
              <c:layout>
                <c:manualLayout>
                  <c:x val="-1.0802469135802484E-2"/>
                  <c:y val="-3.706612834107948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24-49A0-BF21-417090C0DB83}"/>
                </c:ext>
              </c:extLst>
            </c:dLbl>
            <c:dLbl>
              <c:idx val="2"/>
              <c:layout>
                <c:manualLayout>
                  <c:x val="-2.4691358024691391E-2"/>
                  <c:y val="-3.450645800200106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3917753.9</c:v>
                </c:pt>
                <c:pt idx="1">
                  <c:v>4063072.3</c:v>
                </c:pt>
                <c:pt idx="2">
                  <c:v>-145318.39999999976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0B-4AAC-B7CD-59459758F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802590648391189E-2"/>
                  <c:y val="-3.722188157018518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24-49A0-BF21-417090C0DB83}"/>
                </c:ext>
              </c:extLst>
            </c:dLbl>
            <c:dLbl>
              <c:idx val="1"/>
              <c:layout>
                <c:manualLayout>
                  <c:x val="-1.6975308641975329E-2"/>
                  <c:y val="-3.425210293027510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24-49A0-BF21-417090C0DB83}"/>
                </c:ext>
              </c:extLst>
            </c:dLbl>
            <c:dLbl>
              <c:idx val="2"/>
              <c:layout>
                <c:manualLayout>
                  <c:x val="-3.0864197530864226E-3"/>
                  <c:y val="-4.521344577432486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3687856.8</c:v>
                </c:pt>
                <c:pt idx="1">
                  <c:v>3809182.9</c:v>
                </c:pt>
                <c:pt idx="2">
                  <c:v>-121326.10000000009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F0B-4AAC-B7CD-59459758F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987701356581323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0B-4AAC-B7CD-59459758F077}"/>
                </c:ext>
              </c:extLst>
            </c:dLbl>
            <c:dLbl>
              <c:idx val="1"/>
              <c:layout>
                <c:manualLayout>
                  <c:x val="1.0802469135802484E-2"/>
                  <c:y val="-2.92455996049227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0B-4AAC-B7CD-59459758F077}"/>
                </c:ext>
              </c:extLst>
            </c:dLbl>
            <c:dLbl>
              <c:idx val="2"/>
              <c:layout>
                <c:manualLayout>
                  <c:x val="1.2345679012345801E-2"/>
                  <c:y val="-8.300977204970720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0B-4AAC-B7CD-59459758F0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4163537.2</c:v>
                </c:pt>
                <c:pt idx="1">
                  <c:v>4309735.2</c:v>
                </c:pt>
                <c:pt idx="2">
                  <c:v>-146198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F0B-4AAC-B7CD-59459758F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0533248"/>
        <c:axId val="110547328"/>
      </c:barChart>
      <c:catAx>
        <c:axId val="11053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0547328"/>
        <c:crosses val="autoZero"/>
        <c:auto val="1"/>
        <c:lblAlgn val="ctr"/>
        <c:lblOffset val="100"/>
        <c:noMultiLvlLbl val="0"/>
      </c:catAx>
      <c:valAx>
        <c:axId val="110547328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1105332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3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235294117647162E-2"/>
          <c:y val="9.1382777777777632E-2"/>
          <c:w val="0.89334336884359999"/>
          <c:h val="0.788012222222221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2022г.</c:v>
                </c:pt>
              </c:strCache>
            </c:strRef>
          </c:tx>
          <c:dLbls>
            <c:dLbl>
              <c:idx val="1"/>
              <c:layout>
                <c:manualLayout>
                  <c:x val="-8.4877257989810023E-2"/>
                  <c:y val="-0.196880528172005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A2-4860-8486-8EFEA89E00CB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A2-4860-8486-8EFEA89E00C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1313934.4000000004</c:v>
                </c:pt>
                <c:pt idx="1">
                  <c:v>196826.3</c:v>
                </c:pt>
                <c:pt idx="2">
                  <c:v>2405893.2000000002</c:v>
                </c:pt>
                <c:pt idx="3">
                  <c:v>1100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A2-4860-8486-8EFEA89E0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93307566215836"/>
          <c:y val="1.0627985779357859E-2"/>
          <c:w val="0.60041257599058151"/>
          <c:h val="0.528076880346627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2023 год</c:v>
                </c:pt>
              </c:strCache>
            </c:strRef>
          </c:tx>
          <c:dLbls>
            <c:dLbl>
              <c:idx val="1"/>
              <c:layout>
                <c:manualLayout>
                  <c:x val="-8.8912635438167686E-2"/>
                  <c:y val="-0.1294497833574050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2D-45A3-BB44-1254B25DD303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2D-45A3-BB44-1254B25DD3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1331559</c:v>
                </c:pt>
                <c:pt idx="1">
                  <c:v>196267.3</c:v>
                </c:pt>
                <c:pt idx="2" formatCode="General">
                  <c:v>2158730.5</c:v>
                </c:pt>
                <c:pt idx="3" formatCode="General">
                  <c:v>1300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2D-45A3-BB44-1254B25DD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2800997021836283"/>
          <c:y val="0.50110043328519116"/>
          <c:w val="0.8719900297816372"/>
          <c:h val="0.31900288856793724"/>
        </c:manualLayout>
      </c:layout>
      <c:overlay val="0"/>
      <c:txPr>
        <a:bodyPr/>
        <a:lstStyle/>
        <a:p>
          <a:pPr>
            <a:lnSpc>
              <a:spcPct val="100000"/>
            </a:lnSpc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95486111111146E-2"/>
          <c:y val="0.1460811148606424"/>
          <c:w val="0.77724756944444462"/>
          <c:h val="0.744789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2023 год</c:v>
                </c:pt>
              </c:strCache>
            </c:strRef>
          </c:tx>
          <c:dLbls>
            <c:dLbl>
              <c:idx val="1"/>
              <c:layout>
                <c:manualLayout>
                  <c:x val="-0.10507247370890355"/>
                  <c:y val="-0.1930669777388937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DB-4FC8-B63C-38B6277E76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DB-4FC8-B63C-38B6277E762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1349559</c:v>
                </c:pt>
                <c:pt idx="1">
                  <c:v>199097.3</c:v>
                </c:pt>
                <c:pt idx="2" formatCode="General">
                  <c:v>2613480.9</c:v>
                </c:pt>
                <c:pt idx="3" formatCode="General">
                  <c:v>1400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DB-4FC8-B63C-38B6277E7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4031126171169"/>
          <c:y val="9.3878120280277255E-2"/>
          <c:w val="0.89778992903664767"/>
          <c:h val="0.734692367506185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 план </c:v>
                </c:pt>
                <c:pt idx="2">
                  <c:v>2022 год прогноз</c:v>
                </c:pt>
                <c:pt idx="3">
                  <c:v>2023 год прогноз</c:v>
                </c:pt>
                <c:pt idx="4">
                  <c:v>2024 год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1201.5999999999999</c:v>
                </c:pt>
                <c:pt idx="1">
                  <c:v>1279.7</c:v>
                </c:pt>
                <c:pt idx="2">
                  <c:v>1313.9</c:v>
                </c:pt>
                <c:pt idx="3">
                  <c:v>1331.6</c:v>
                </c:pt>
                <c:pt idx="4">
                  <c:v>1349.6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A3-43CC-94AB-4043936C1B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 план </c:v>
                </c:pt>
                <c:pt idx="2">
                  <c:v>2022 год прогноз</c:v>
                </c:pt>
                <c:pt idx="3">
                  <c:v>2023 год прогноз</c:v>
                </c:pt>
                <c:pt idx="4">
                  <c:v>2024 год прогноз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223.3</c:v>
                </c:pt>
                <c:pt idx="1">
                  <c:v>199.2</c:v>
                </c:pt>
                <c:pt idx="2">
                  <c:v>196.8</c:v>
                </c:pt>
                <c:pt idx="3">
                  <c:v>196.3</c:v>
                </c:pt>
                <c:pt idx="4">
                  <c:v>199.1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A3-43CC-94AB-4043936C1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113731072"/>
        <c:axId val="113732608"/>
      </c:barChart>
      <c:catAx>
        <c:axId val="11373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3732608"/>
        <c:crosses val="autoZero"/>
        <c:auto val="1"/>
        <c:lblAlgn val="ctr"/>
        <c:lblOffset val="100"/>
        <c:noMultiLvlLbl val="0"/>
      </c:catAx>
      <c:valAx>
        <c:axId val="113732608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113731072"/>
        <c:crosses val="autoZero"/>
        <c:crossBetween val="between"/>
      </c:valAx>
      <c:spPr>
        <a:noFill/>
        <a:ln w="25391">
          <a:noFill/>
        </a:ln>
      </c:spPr>
    </c:plotArea>
    <c:legend>
      <c:legendPos val="b"/>
      <c:layout>
        <c:manualLayout>
          <c:xMode val="edge"/>
          <c:yMode val="edge"/>
          <c:x val="0.2705311678332038"/>
          <c:y val="0.89821928599989997"/>
          <c:w val="0.45893754860571029"/>
          <c:h val="6.813413441713929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64212112374871"/>
          <c:y val="3.3479059803972609E-2"/>
          <c:w val="0.70835787887625157"/>
          <c:h val="0.54137564754500622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707.5</c:v>
                </c:pt>
                <c:pt idx="1">
                  <c:v>756.1</c:v>
                </c:pt>
                <c:pt idx="2">
                  <c:v>753.7</c:v>
                </c:pt>
                <c:pt idx="3">
                  <c:v>754.1</c:v>
                </c:pt>
                <c:pt idx="4">
                  <c:v>755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B5-40C9-9611-F5261C900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9.2000000000000011</c:v>
                </c:pt>
                <c:pt idx="1">
                  <c:v>10.1</c:v>
                </c:pt>
                <c:pt idx="2">
                  <c:v>9.4</c:v>
                </c:pt>
                <c:pt idx="3">
                  <c:v>9.4</c:v>
                </c:pt>
                <c:pt idx="4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B5-40C9-9611-F5261C9008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223.9</c:v>
                </c:pt>
                <c:pt idx="1">
                  <c:v>251</c:v>
                </c:pt>
                <c:pt idx="2">
                  <c:v>277</c:v>
                </c:pt>
                <c:pt idx="3">
                  <c:v>291</c:v>
                </c:pt>
                <c:pt idx="4">
                  <c:v>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B5-40C9-9611-F5261C9008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64.2</c:v>
                </c:pt>
                <c:pt idx="1">
                  <c:v>65.5</c:v>
                </c:pt>
                <c:pt idx="2">
                  <c:v>66.8</c:v>
                </c:pt>
                <c:pt idx="3">
                  <c:v>68</c:v>
                </c:pt>
                <c:pt idx="4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B5-40C9-9611-F5261C90081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183.5</c:v>
                </c:pt>
                <c:pt idx="1">
                  <c:v>185</c:v>
                </c:pt>
                <c:pt idx="2">
                  <c:v>194</c:v>
                </c:pt>
                <c:pt idx="3">
                  <c:v>196</c:v>
                </c:pt>
                <c:pt idx="4">
                  <c:v>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B5-40C9-9611-F5261C90081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13.3</c:v>
                </c:pt>
                <c:pt idx="1">
                  <c:v>12</c:v>
                </c:pt>
                <c:pt idx="2">
                  <c:v>13</c:v>
                </c:pt>
                <c:pt idx="3">
                  <c:v>13.1</c:v>
                </c:pt>
                <c:pt idx="4">
                  <c:v>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B5-40C9-9611-F5261C900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927680"/>
        <c:axId val="113929216"/>
      </c:areaChart>
      <c:catAx>
        <c:axId val="11392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3929216"/>
        <c:crosses val="autoZero"/>
        <c:auto val="1"/>
        <c:lblAlgn val="ctr"/>
        <c:lblOffset val="100"/>
        <c:noMultiLvlLbl val="0"/>
      </c:catAx>
      <c:valAx>
        <c:axId val="11392921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13927680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390">
          <a:noFill/>
        </a:ln>
      </c:spPr>
    </c:plotArea>
    <c:plotVisOnly val="1"/>
    <c:dispBlanksAs val="zero"/>
    <c:showDLblsOverMax val="0"/>
  </c:chart>
  <c:txPr>
    <a:bodyPr/>
    <a:lstStyle/>
    <a:p>
      <a:pPr>
        <a:defRPr sz="13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92705392957957E-2"/>
          <c:y val="7.0537725505830803E-2"/>
          <c:w val="0.68156304164809589"/>
          <c:h val="0.7685129074055616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плательщики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10 мес. 2021г.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630.70000000000005</c:v>
                </c:pt>
                <c:pt idx="1">
                  <c:v>696.6</c:v>
                </c:pt>
                <c:pt idx="2">
                  <c:v>498.4</c:v>
                </c:pt>
                <c:pt idx="3">
                  <c:v>314.7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F7-4BDD-90EE-86E46E10D8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ОАО «Аэрофлот – российские авиалинии»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10 мес. 2021г.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625.79999999999995</c:v>
                </c:pt>
                <c:pt idx="1">
                  <c:v>637.70000000000005</c:v>
                </c:pt>
                <c:pt idx="2">
                  <c:v>703.2</c:v>
                </c:pt>
                <c:pt idx="3">
                  <c:v>626.5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F7-4BDD-90EE-86E46E10D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605248"/>
        <c:axId val="113611136"/>
      </c:areaChart>
      <c:catAx>
        <c:axId val="11360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611136"/>
        <c:crosses val="autoZero"/>
        <c:auto val="1"/>
        <c:lblAlgn val="ctr"/>
        <c:lblOffset val="100"/>
        <c:noMultiLvlLbl val="0"/>
      </c:catAx>
      <c:valAx>
        <c:axId val="11361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605248"/>
        <c:crosses val="autoZero"/>
        <c:crossBetween val="midCat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76282871001548958"/>
          <c:y val="0.149784926173328"/>
          <c:w val="0.22773731022138141"/>
          <c:h val="0.7257469119677575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F12295-4D90-401D-A972-7F6568C388B5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100%</a:t>
          </a:r>
        </a:p>
      </dgm:t>
    </dgm:pt>
    <dgm:pt modelId="{FAB67740-1C00-4B6B-A82C-EEA255979FB7}" type="par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FCC2555-5CA2-4DF6-AFD1-44BF6A270C3B}" type="sib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1A0988E-B46A-4648-9BCC-3F06AD2AA30C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15%</a:t>
          </a:r>
        </a:p>
      </dgm:t>
    </dgm:pt>
    <dgm:pt modelId="{2D143AE0-B8BB-4CB4-BB21-F65926C28159}" type="par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51DAC17-18E5-4560-95B4-7BCE18857C4B}" type="sib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08A1A91-D054-4E14-9A78-73CB862DC7AC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FEAE946C-B649-40C4-81FC-5B51B38928B3}" type="par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8D11A79-1E1F-4BAB-87CB-7D13513361B9}" type="sib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93BB4BB-9750-461A-8BCC-A32C7260FCE3}">
      <dgm:prSet phldrT="[Текст]" phldr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BF17F64-1AFC-49A8-A794-322AFCDA031C}">
      <dgm:prSet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100%</a:t>
          </a:r>
        </a:p>
      </dgm:t>
    </dgm:pt>
    <dgm:pt modelId="{DCC8B311-0AF6-45AD-B901-25BE6F001110}" type="par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FC3F744-630B-4A9C-8E12-3CC67BA77CD1}" type="sib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C3DDE2F-24CD-4B6A-80BA-BFEDD8573800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3C7EEB1C-EC69-4E16-82EF-04EF218BFB2E}" type="par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B9C999D-C76B-4031-AF82-D4576F05D1CF}" type="sib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A45AC16-2C41-424B-914A-24D2880C3C30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</a:p>
      </dgm:t>
    </dgm:pt>
    <dgm:pt modelId="{6047BE03-77A1-4703-9DF1-945E3B080B93}" type="par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918EEF7-2AE3-4184-8888-B33BADC0EE65}" type="sib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 custFlipVert="1" custFlipHor="1" custScaleX="2584" custScaleY="50708" custLinFactY="24735" custLinFactNeighborX="75128" custLinFactNeighborY="100000"/>
      <dgm:spPr>
        <a:noFill/>
      </dgm:spPr>
    </dgm:pt>
    <dgm:pt modelId="{19998372-A571-497F-AEB4-B8C97FFF4D66}" type="pres">
      <dgm:prSet presAssocID="{B369B849-9C5A-42C2-9342-4078D0FF5DF6}" presName="arrow1" presStyleLbl="fgShp" presStyleIdx="0" presStyleCnt="1" custLinFactY="-91085" custLinFactNeighborX="1009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54163" custScaleY="54002" custLinFactNeighborX="3126" custLinFactNeighborY="-24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E51A1-E2F0-44F9-9309-4C0D476AEDD1}" type="pres">
      <dgm:prSet presAssocID="{DBF17F64-1AFC-49A8-A794-322AFCDA031C}" presName="item1" presStyleLbl="node1" presStyleIdx="0" presStyleCnt="3" custScaleX="81904" custScaleY="79570" custLinFactY="-16696" custLinFactNeighborX="-83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B80C9-B7B7-412F-AAB4-970D35CFA58A}" type="pres">
      <dgm:prSet presAssocID="{41A0988E-B46A-4648-9BCC-3F06AD2AA30C}" presName="item2" presStyleLbl="node1" presStyleIdx="1" presStyleCnt="3" custScaleX="88830" custScaleY="79562" custLinFactY="-8361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E1508-1591-48F7-A4AF-BDC6B174BA04}" type="pres">
      <dgm:prSet presAssocID="{BA45AC16-2C41-424B-914A-24D2880C3C30}" presName="item3" presStyleLbl="node1" presStyleIdx="2" presStyleCnt="3" custScaleX="80718" custScaleY="80658" custLinFactNeighborX="27088" custLinFactNeighborY="-8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 custScaleX="126782" custScaleY="132298" custLinFactNeighborX="0" custLinFactNeighborY="-6522"/>
      <dgm:spPr>
        <a:prstGeom prst="flowChartCollate">
          <a:avLst/>
        </a:prstGeom>
        <a:ln>
          <a:solidFill>
            <a:schemeClr val="accent1"/>
          </a:solidFill>
        </a:ln>
      </dgm:spPr>
    </dgm:pt>
  </dgm:ptLst>
  <dgm:cxnLst>
    <dgm:cxn modelId="{24F63B43-0FE3-472A-B2A3-6D136C011791}" srcId="{B369B849-9C5A-42C2-9342-4078D0FF5DF6}" destId="{F08A1A91-D054-4E14-9A78-73CB862DC7AC}" srcOrd="5" destOrd="0" parTransId="{FEAE946C-B649-40C4-81FC-5B51B38928B3}" sibTransId="{78D11A79-1E1F-4BAB-87CB-7D13513361B9}"/>
    <dgm:cxn modelId="{A917AF74-5444-4422-8CF4-6EED63DE44C1}" srcId="{B369B849-9C5A-42C2-9342-4078D0FF5DF6}" destId="{DBF17F64-1AFC-49A8-A794-322AFCDA031C}" srcOrd="1" destOrd="0" parTransId="{DCC8B311-0AF6-45AD-B901-25BE6F001110}" sibTransId="{9FC3F744-630B-4A9C-8E12-3CC67BA77CD1}"/>
    <dgm:cxn modelId="{C1D61CF6-5281-4272-AEAA-56E8A6B59554}" srcId="{B369B849-9C5A-42C2-9342-4078D0FF5DF6}" destId="{41A0988E-B46A-4648-9BCC-3F06AD2AA30C}" srcOrd="2" destOrd="0" parTransId="{2D143AE0-B8BB-4CB4-BB21-F65926C28159}" sibTransId="{451DAC17-18E5-4560-95B4-7BCE18857C4B}"/>
    <dgm:cxn modelId="{D7DB4995-C791-4DE2-848D-C5E64D8A52EE}" type="presOf" srcId="{B369B849-9C5A-42C2-9342-4078D0FF5DF6}" destId="{409B43D6-C89F-41C7-BD37-641FEB28E0D5}" srcOrd="0" destOrd="0" presId="urn:microsoft.com/office/officeart/2005/8/layout/funnel1"/>
    <dgm:cxn modelId="{85F2D6F2-9EC0-4617-A743-8CBABD30616C}" type="presOf" srcId="{41A0988E-B46A-4648-9BCC-3F06AD2AA30C}" destId="{199E51A1-E2F0-44F9-9309-4C0D476AEDD1}" srcOrd="0" destOrd="0" presId="urn:microsoft.com/office/officeart/2005/8/layout/funnel1"/>
    <dgm:cxn modelId="{1D53207A-326D-497A-AD30-BACC0C094553}" type="presOf" srcId="{BA45AC16-2C41-424B-914A-24D2880C3C30}" destId="{6155B7D2-06E9-4939-9EB6-673730F76B44}" srcOrd="0" destOrd="0" presId="urn:microsoft.com/office/officeart/2005/8/layout/funnel1"/>
    <dgm:cxn modelId="{2400A2D6-A1CE-4C41-8CAD-B23F01DCF012}" srcId="{B369B849-9C5A-42C2-9342-4078D0FF5DF6}" destId="{BA45AC16-2C41-424B-914A-24D2880C3C30}" srcOrd="3" destOrd="0" parTransId="{6047BE03-77A1-4703-9DF1-945E3B080B93}" sibTransId="{A918EEF7-2AE3-4184-8888-B33BADC0EE65}"/>
    <dgm:cxn modelId="{04640D78-A010-4075-B2C2-E02365BB72D0}" type="presOf" srcId="{DBF17F64-1AFC-49A8-A794-322AFCDA031C}" destId="{CE4B80C9-B7B7-412F-AAB4-970D35CFA58A}" srcOrd="0" destOrd="0" presId="urn:microsoft.com/office/officeart/2005/8/layout/funnel1"/>
    <dgm:cxn modelId="{135883E0-1EA3-4DF2-85C1-A909F3870B0E}" srcId="{B369B849-9C5A-42C2-9342-4078D0FF5DF6}" destId="{293BB4BB-9750-461A-8BCC-A32C7260FCE3}" srcOrd="6" destOrd="0" parTransId="{0A873D20-F667-465C-8A16-C5C2B495F386}" sibTransId="{8FF700F1-DAB2-4FBA-AD40-CB33F1A7E7F9}"/>
    <dgm:cxn modelId="{539FA32E-CD38-427E-B716-B30B3E4F283A}" srcId="{B369B849-9C5A-42C2-9342-4078D0FF5DF6}" destId="{25F12295-4D90-401D-A972-7F6568C388B5}" srcOrd="0" destOrd="0" parTransId="{FAB67740-1C00-4B6B-A82C-EEA255979FB7}" sibTransId="{6FCC2555-5CA2-4DF6-AFD1-44BF6A270C3B}"/>
    <dgm:cxn modelId="{76C0CF48-D97F-4311-A7B4-1F98D9D3A4B9}" srcId="{B369B849-9C5A-42C2-9342-4078D0FF5DF6}" destId="{6C3DDE2F-24CD-4B6A-80BA-BFEDD8573800}" srcOrd="4" destOrd="0" parTransId="{3C7EEB1C-EC69-4E16-82EF-04EF218BFB2E}" sibTransId="{3B9C999D-C76B-4031-AF82-D4576F05D1CF}"/>
    <dgm:cxn modelId="{E5623F3C-AF12-44E2-AD2A-2C80F47CFFAA}" type="presOf" srcId="{25F12295-4D90-401D-A972-7F6568C388B5}" destId="{089E1508-1591-48F7-A4AF-BDC6B174BA04}" srcOrd="0" destOrd="0" presId="urn:microsoft.com/office/officeart/2005/8/layout/funnel1"/>
    <dgm:cxn modelId="{BEB40745-134D-4998-8196-C13A0D918738}" type="presParOf" srcId="{409B43D6-C89F-41C7-BD37-641FEB28E0D5}" destId="{D683D498-F8E4-4787-B217-E0B2101B0530}" srcOrd="0" destOrd="0" presId="urn:microsoft.com/office/officeart/2005/8/layout/funnel1"/>
    <dgm:cxn modelId="{A901E392-ECDB-40B6-B226-853D20F44837}" type="presParOf" srcId="{409B43D6-C89F-41C7-BD37-641FEB28E0D5}" destId="{19998372-A571-497F-AEB4-B8C97FFF4D66}" srcOrd="1" destOrd="0" presId="urn:microsoft.com/office/officeart/2005/8/layout/funnel1"/>
    <dgm:cxn modelId="{D01200EA-C0EF-4C1A-B221-9F40B02D1769}" type="presParOf" srcId="{409B43D6-C89F-41C7-BD37-641FEB28E0D5}" destId="{6155B7D2-06E9-4939-9EB6-673730F76B44}" srcOrd="2" destOrd="0" presId="urn:microsoft.com/office/officeart/2005/8/layout/funnel1"/>
    <dgm:cxn modelId="{CE88CE68-07CC-455E-9F8E-12DC679434F0}" type="presParOf" srcId="{409B43D6-C89F-41C7-BD37-641FEB28E0D5}" destId="{199E51A1-E2F0-44F9-9309-4C0D476AEDD1}" srcOrd="3" destOrd="0" presId="urn:microsoft.com/office/officeart/2005/8/layout/funnel1"/>
    <dgm:cxn modelId="{7C9E22C4-9501-45E2-81F0-46F44D0E48C8}" type="presParOf" srcId="{409B43D6-C89F-41C7-BD37-641FEB28E0D5}" destId="{CE4B80C9-B7B7-412F-AAB4-970D35CFA58A}" srcOrd="4" destOrd="0" presId="urn:microsoft.com/office/officeart/2005/8/layout/funnel1"/>
    <dgm:cxn modelId="{9A837513-F152-47F3-BCD2-ECEC526A16CB}" type="presParOf" srcId="{409B43D6-C89F-41C7-BD37-641FEB28E0D5}" destId="{089E1508-1591-48F7-A4AF-BDC6B174BA04}" srcOrd="5" destOrd="0" presId="urn:microsoft.com/office/officeart/2005/8/layout/funnel1"/>
    <dgm:cxn modelId="{175BF262-88E6-4190-BB5E-FA47579D5D1D}" type="presParOf" srcId="{409B43D6-C89F-41C7-BD37-641FEB28E0D5}" destId="{C5862DB7-C70E-47BC-ACE0-88B26CF7B8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9625B-3C61-4286-861D-BD0277843311}" type="doc">
      <dgm:prSet loTypeId="urn:microsoft.com/office/officeart/2005/8/layout/default#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D328161-4793-4F10-A31E-3604D3B56485}">
      <dgm:prSet phldrT="[Текст]"/>
      <dgm:spPr/>
      <dgm:t>
        <a:bodyPr/>
        <a:lstStyle/>
        <a:p>
          <a:r>
            <a:rPr lang="ru-RU" b="1" dirty="0"/>
            <a:t>Налог на доходы физических лиц</a:t>
          </a:r>
        </a:p>
      </dgm:t>
    </dgm:pt>
    <dgm:pt modelId="{249F267B-0E44-42C1-BACF-C34FB6F8892B}" type="parTrans" cxnId="{1E667EC0-8D4B-43CB-95DA-AA819F8E7BBC}">
      <dgm:prSet/>
      <dgm:spPr/>
      <dgm:t>
        <a:bodyPr/>
        <a:lstStyle/>
        <a:p>
          <a:endParaRPr lang="ru-RU" b="1"/>
        </a:p>
      </dgm:t>
    </dgm:pt>
    <dgm:pt modelId="{F8BF3504-11DF-4A16-B9DF-604ED80FCDF3}" type="sibTrans" cxnId="{1E667EC0-8D4B-43CB-95DA-AA819F8E7BBC}">
      <dgm:prSet/>
      <dgm:spPr/>
      <dgm:t>
        <a:bodyPr/>
        <a:lstStyle/>
        <a:p>
          <a:endParaRPr lang="ru-RU" b="1"/>
        </a:p>
      </dgm:t>
    </dgm:pt>
    <dgm:pt modelId="{0DC2ACDD-4F94-4823-8A33-2E1E31B4ED89}">
      <dgm:prSet phldrT="[Текст]"/>
      <dgm:spPr/>
      <dgm:t>
        <a:bodyPr/>
        <a:lstStyle/>
        <a:p>
          <a:r>
            <a:rPr lang="ru-RU" b="1" dirty="0"/>
            <a:t>Налог на имущество физических лиц</a:t>
          </a:r>
        </a:p>
      </dgm:t>
    </dgm:pt>
    <dgm:pt modelId="{C590C0D5-0748-4F58-B4E3-2AA765906631}" type="parTrans" cxnId="{C3358013-EBA6-4F27-878E-388D8C8905D1}">
      <dgm:prSet/>
      <dgm:spPr/>
      <dgm:t>
        <a:bodyPr/>
        <a:lstStyle/>
        <a:p>
          <a:endParaRPr lang="ru-RU" b="1"/>
        </a:p>
      </dgm:t>
    </dgm:pt>
    <dgm:pt modelId="{39583012-8E3F-401E-A2F0-28419F174EAB}" type="sibTrans" cxnId="{C3358013-EBA6-4F27-878E-388D8C8905D1}">
      <dgm:prSet/>
      <dgm:spPr/>
      <dgm:t>
        <a:bodyPr/>
        <a:lstStyle/>
        <a:p>
          <a:endParaRPr lang="ru-RU" b="1"/>
        </a:p>
      </dgm:t>
    </dgm:pt>
    <dgm:pt modelId="{0CA10185-FBF1-4D6A-84B0-C9C0A7827660}">
      <dgm:prSet phldrT="[Текст]"/>
      <dgm:spPr/>
      <dgm:t>
        <a:bodyPr/>
        <a:lstStyle/>
        <a:p>
          <a:r>
            <a:rPr lang="ru-RU" b="1" dirty="0"/>
            <a:t>Земельный налог</a:t>
          </a:r>
        </a:p>
      </dgm:t>
    </dgm:pt>
    <dgm:pt modelId="{815D9417-F9E7-46C4-8E96-CAC4EA38FDBC}" type="parTrans" cxnId="{A51E7DE5-AF15-44BA-8F92-9ECEB0CB578B}">
      <dgm:prSet/>
      <dgm:spPr/>
      <dgm:t>
        <a:bodyPr/>
        <a:lstStyle/>
        <a:p>
          <a:endParaRPr lang="ru-RU" b="1"/>
        </a:p>
      </dgm:t>
    </dgm:pt>
    <dgm:pt modelId="{A4D17AAA-0033-48A1-8E4F-C61C11114462}" type="sibTrans" cxnId="{A51E7DE5-AF15-44BA-8F92-9ECEB0CB578B}">
      <dgm:prSet/>
      <dgm:spPr/>
      <dgm:t>
        <a:bodyPr/>
        <a:lstStyle/>
        <a:p>
          <a:endParaRPr lang="ru-RU" b="1"/>
        </a:p>
      </dgm:t>
    </dgm:pt>
    <dgm:pt modelId="{C3DB503A-7593-402B-93E0-8D425E87D405}" type="pres">
      <dgm:prSet presAssocID="{DA39625B-3C61-4286-861D-BD02778433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14635-41AF-482F-8575-607B32A19DEE}" type="pres">
      <dgm:prSet presAssocID="{9D328161-4793-4F10-A31E-3604D3B56485}" presName="node" presStyleLbl="node1" presStyleIdx="0" presStyleCnt="3" custScaleX="7065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1CBAAC8-3DD5-479D-A723-4E861B4ED91A}" type="pres">
      <dgm:prSet presAssocID="{F8BF3504-11DF-4A16-B9DF-604ED80FCDF3}" presName="sibTrans" presStyleCnt="0"/>
      <dgm:spPr/>
    </dgm:pt>
    <dgm:pt modelId="{7AAC85C8-9C35-4D50-9C4F-97B34C81EC9C}" type="pres">
      <dgm:prSet presAssocID="{0DC2ACDD-4F94-4823-8A33-2E1E31B4ED89}" presName="node" presStyleLbl="node1" presStyleIdx="1" presStyleCnt="3" custScaleX="72133" custLinFactNeighborX="1208" custLinFactNeighborY="132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23BBBEA-B275-40CC-BE01-571463401472}" type="pres">
      <dgm:prSet presAssocID="{39583012-8E3F-401E-A2F0-28419F174EAB}" presName="sibTrans" presStyleCnt="0"/>
      <dgm:spPr/>
    </dgm:pt>
    <dgm:pt modelId="{DBC007ED-BC63-4A4F-B672-2F33F4C7A88F}" type="pres">
      <dgm:prSet presAssocID="{0CA10185-FBF1-4D6A-84B0-C9C0A7827660}" presName="node" presStyleLbl="node1" presStyleIdx="2" presStyleCnt="3" custScaleX="6885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48B03938-2A66-4B31-B3C7-3E0E9C82930C}" type="presOf" srcId="{0DC2ACDD-4F94-4823-8A33-2E1E31B4ED89}" destId="{7AAC85C8-9C35-4D50-9C4F-97B34C81EC9C}" srcOrd="0" destOrd="0" presId="urn:microsoft.com/office/officeart/2005/8/layout/default#1"/>
    <dgm:cxn modelId="{C7C06231-C054-484E-9465-62AE1CECEE87}" type="presOf" srcId="{DA39625B-3C61-4286-861D-BD0277843311}" destId="{C3DB503A-7593-402B-93E0-8D425E87D405}" srcOrd="0" destOrd="0" presId="urn:microsoft.com/office/officeart/2005/8/layout/default#1"/>
    <dgm:cxn modelId="{A51E7DE5-AF15-44BA-8F92-9ECEB0CB578B}" srcId="{DA39625B-3C61-4286-861D-BD0277843311}" destId="{0CA10185-FBF1-4D6A-84B0-C9C0A7827660}" srcOrd="2" destOrd="0" parTransId="{815D9417-F9E7-46C4-8E96-CAC4EA38FDBC}" sibTransId="{A4D17AAA-0033-48A1-8E4F-C61C11114462}"/>
    <dgm:cxn modelId="{DF02606B-1614-450B-B363-EAC614A883E3}" type="presOf" srcId="{9D328161-4793-4F10-A31E-3604D3B56485}" destId="{AE814635-41AF-482F-8575-607B32A19DEE}" srcOrd="0" destOrd="0" presId="urn:microsoft.com/office/officeart/2005/8/layout/default#1"/>
    <dgm:cxn modelId="{C3358013-EBA6-4F27-878E-388D8C8905D1}" srcId="{DA39625B-3C61-4286-861D-BD0277843311}" destId="{0DC2ACDD-4F94-4823-8A33-2E1E31B4ED89}" srcOrd="1" destOrd="0" parTransId="{C590C0D5-0748-4F58-B4E3-2AA765906631}" sibTransId="{39583012-8E3F-401E-A2F0-28419F174EAB}"/>
    <dgm:cxn modelId="{1E667EC0-8D4B-43CB-95DA-AA819F8E7BBC}" srcId="{DA39625B-3C61-4286-861D-BD0277843311}" destId="{9D328161-4793-4F10-A31E-3604D3B56485}" srcOrd="0" destOrd="0" parTransId="{249F267B-0E44-42C1-BACF-C34FB6F8892B}" sibTransId="{F8BF3504-11DF-4A16-B9DF-604ED80FCDF3}"/>
    <dgm:cxn modelId="{065BC10C-701F-4AAC-A6F6-BE40AFCF3AEC}" type="presOf" srcId="{0CA10185-FBF1-4D6A-84B0-C9C0A7827660}" destId="{DBC007ED-BC63-4A4F-B672-2F33F4C7A88F}" srcOrd="0" destOrd="0" presId="urn:microsoft.com/office/officeart/2005/8/layout/default#1"/>
    <dgm:cxn modelId="{144D7EBB-5DCD-47D9-9EB6-0D2421CC1EFB}" type="presParOf" srcId="{C3DB503A-7593-402B-93E0-8D425E87D405}" destId="{AE814635-41AF-482F-8575-607B32A19DEE}" srcOrd="0" destOrd="0" presId="urn:microsoft.com/office/officeart/2005/8/layout/default#1"/>
    <dgm:cxn modelId="{47F80AA3-D03A-4A50-BDD7-BA0E5EF02090}" type="presParOf" srcId="{C3DB503A-7593-402B-93E0-8D425E87D405}" destId="{01CBAAC8-3DD5-479D-A723-4E861B4ED91A}" srcOrd="1" destOrd="0" presId="urn:microsoft.com/office/officeart/2005/8/layout/default#1"/>
    <dgm:cxn modelId="{B9B3FBC0-C2EA-41DB-A781-CA17D8AECA9F}" type="presParOf" srcId="{C3DB503A-7593-402B-93E0-8D425E87D405}" destId="{7AAC85C8-9C35-4D50-9C4F-97B34C81EC9C}" srcOrd="2" destOrd="0" presId="urn:microsoft.com/office/officeart/2005/8/layout/default#1"/>
    <dgm:cxn modelId="{35881E3E-2FB1-4FFB-8132-3119FCFC7CB8}" type="presParOf" srcId="{C3DB503A-7593-402B-93E0-8D425E87D405}" destId="{423BBBEA-B275-40CC-BE01-571463401472}" srcOrd="3" destOrd="0" presId="urn:microsoft.com/office/officeart/2005/8/layout/default#1"/>
    <dgm:cxn modelId="{67A4B4B8-9E8C-4E85-87B9-ECC8FA48EB8E}" type="presParOf" srcId="{C3DB503A-7593-402B-93E0-8D425E87D405}" destId="{DBC007ED-BC63-4A4F-B672-2F33F4C7A88F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93BB4BB-9750-461A-8BCC-A32C7260FCE3}">
      <dgm:prSet custT="1"/>
      <dgm:spPr/>
      <dgm:t>
        <a:bodyPr/>
        <a:lstStyle/>
        <a:p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/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/>
        </a:p>
      </dgm:t>
    </dgm:pt>
    <dgm:pt modelId="{63F4F228-E0CC-40C7-9F2B-915935FA3038}">
      <dgm:prSet phldrT="[Текст]" custT="1"/>
      <dgm:spPr/>
      <dgm:t>
        <a:bodyPr/>
        <a:lstStyle/>
        <a:p>
          <a:r>
            <a:rPr lang="ru-RU" sz="1800" b="1" dirty="0"/>
            <a:t>85%</a:t>
          </a:r>
        </a:p>
      </dgm:t>
    </dgm:pt>
    <dgm:pt modelId="{0D34CB53-7479-435E-AD69-BE68C5D0CE67}" type="sibTrans" cxnId="{0F0FCA2B-0E46-472E-9E56-F39186648310}">
      <dgm:prSet/>
      <dgm:spPr/>
      <dgm:t>
        <a:bodyPr/>
        <a:lstStyle/>
        <a:p>
          <a:endParaRPr lang="ru-RU" sz="1800"/>
        </a:p>
      </dgm:t>
    </dgm:pt>
    <dgm:pt modelId="{911A291D-9FFE-49BE-B08C-FE48EAFBD772}" type="parTrans" cxnId="{0F0FCA2B-0E46-472E-9E56-F39186648310}">
      <dgm:prSet/>
      <dgm:spPr/>
      <dgm:t>
        <a:bodyPr/>
        <a:lstStyle/>
        <a:p>
          <a:endParaRPr lang="ru-RU" sz="1800"/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 custFlipVert="0" custFlipHor="0" custScaleX="26653" custScaleY="6162"/>
      <dgm:spPr/>
    </dgm:pt>
    <dgm:pt modelId="{19998372-A571-497F-AEB4-B8C97FFF4D66}" type="pres">
      <dgm:prSet presAssocID="{B369B849-9C5A-42C2-9342-4078D0FF5DF6}" presName="arrow1" presStyleLbl="fgShp" presStyleIdx="0" presStyleCnt="1" custLinFactY="-97023" custLinFactNeighborX="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66666" custScaleY="42350" custLinFactNeighborX="0" custLinFactNeighborY="9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6F12C-6E58-497A-AFE7-361DE060183A}" type="pres">
      <dgm:prSet presAssocID="{293BB4BB-9750-461A-8BCC-A32C7260FCE3}" presName="item1" presStyleLbl="node1" presStyleIdx="0" presStyleCnt="1" custScaleX="61531" custScaleY="62345" custLinFactNeighborX="13995" custLinFactNeighborY="-49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 custScaleX="142857" custScaleY="155281" custLinFactNeighborX="0" custLinFactNeighborY="-10732"/>
      <dgm:spPr>
        <a:prstGeom prst="flowChartCollate">
          <a:avLst/>
        </a:prstGeom>
        <a:ln>
          <a:solidFill>
            <a:schemeClr val="accent1"/>
          </a:solidFill>
        </a:ln>
      </dgm:spPr>
    </dgm:pt>
  </dgm:ptLst>
  <dgm:cxnLst>
    <dgm:cxn modelId="{0F0FCA2B-0E46-472E-9E56-F39186648310}" srcId="{B369B849-9C5A-42C2-9342-4078D0FF5DF6}" destId="{63F4F228-E0CC-40C7-9F2B-915935FA3038}" srcOrd="0" destOrd="0" parTransId="{911A291D-9FFE-49BE-B08C-FE48EAFBD772}" sibTransId="{0D34CB53-7479-435E-AD69-BE68C5D0CE67}"/>
    <dgm:cxn modelId="{5365C9BA-4699-4C32-9AEF-73CD7476504A}" type="presOf" srcId="{293BB4BB-9750-461A-8BCC-A32C7260FCE3}" destId="{6155B7D2-06E9-4939-9EB6-673730F76B44}" srcOrd="0" destOrd="0" presId="urn:microsoft.com/office/officeart/2005/8/layout/funnel1"/>
    <dgm:cxn modelId="{FA7FD9D6-AC3B-4B1C-A51C-145401DD75A5}" type="presOf" srcId="{63F4F228-E0CC-40C7-9F2B-915935FA3038}" destId="{1B16F12C-6E58-497A-AFE7-361DE060183A}" srcOrd="0" destOrd="0" presId="urn:microsoft.com/office/officeart/2005/8/layout/funnel1"/>
    <dgm:cxn modelId="{A8FEE229-F72B-454A-8553-007625EA8E46}" type="presOf" srcId="{B369B849-9C5A-42C2-9342-4078D0FF5DF6}" destId="{409B43D6-C89F-41C7-BD37-641FEB28E0D5}" srcOrd="0" destOrd="0" presId="urn:microsoft.com/office/officeart/2005/8/layout/funnel1"/>
    <dgm:cxn modelId="{135883E0-1EA3-4DF2-85C1-A909F3870B0E}" srcId="{B369B849-9C5A-42C2-9342-4078D0FF5DF6}" destId="{293BB4BB-9750-461A-8BCC-A32C7260FCE3}" srcOrd="1" destOrd="0" parTransId="{0A873D20-F667-465C-8A16-C5C2B495F386}" sibTransId="{8FF700F1-DAB2-4FBA-AD40-CB33F1A7E7F9}"/>
    <dgm:cxn modelId="{6D2613A5-2531-4C53-97EB-761A1D1750C4}" type="presParOf" srcId="{409B43D6-C89F-41C7-BD37-641FEB28E0D5}" destId="{D683D498-F8E4-4787-B217-E0B2101B0530}" srcOrd="0" destOrd="0" presId="urn:microsoft.com/office/officeart/2005/8/layout/funnel1"/>
    <dgm:cxn modelId="{201703B7-DC3A-4A02-AB06-E09CDA703A5A}" type="presParOf" srcId="{409B43D6-C89F-41C7-BD37-641FEB28E0D5}" destId="{19998372-A571-497F-AEB4-B8C97FFF4D66}" srcOrd="1" destOrd="0" presId="urn:microsoft.com/office/officeart/2005/8/layout/funnel1"/>
    <dgm:cxn modelId="{8535ADD7-889A-4CE4-AA4F-AC72E18DE8DF}" type="presParOf" srcId="{409B43D6-C89F-41C7-BD37-641FEB28E0D5}" destId="{6155B7D2-06E9-4939-9EB6-673730F76B44}" srcOrd="2" destOrd="0" presId="urn:microsoft.com/office/officeart/2005/8/layout/funnel1"/>
    <dgm:cxn modelId="{FB0E29A0-08C8-4972-A71A-2B66DD3DB008}" type="presParOf" srcId="{409B43D6-C89F-41C7-BD37-641FEB28E0D5}" destId="{1B16F12C-6E58-497A-AFE7-361DE060183A}" srcOrd="3" destOrd="0" presId="urn:microsoft.com/office/officeart/2005/8/layout/funnel1"/>
    <dgm:cxn modelId="{9BD8A36F-0DB4-4417-AD78-6F5B554DAEC6}" type="presParOf" srcId="{409B43D6-C89F-41C7-BD37-641FEB28E0D5}" destId="{C5862DB7-C70E-47BC-ACE0-88B26CF7B847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DE4CE7-DA3D-4482-A72F-7163CADBF09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3905C-F067-4D02-BF99-F1B185BD07AD}">
      <dgm:prSet custT="1"/>
      <dgm:spPr>
        <a:noFill/>
      </dgm:spPr>
      <dgm:t>
        <a:bodyPr/>
        <a:lstStyle/>
        <a:p>
          <a:r>
            <a:rPr lang="ru-RU" sz="1400" b="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 автомобильной дороги </a:t>
          </a:r>
        </a:p>
        <a:p>
          <a:r>
            <a:rPr lang="ru-RU" sz="1400" b="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Красная Поляна-Текстильная</a:t>
          </a:r>
        </a:p>
      </dgm:t>
    </dgm:pt>
    <dgm:pt modelId="{DC2D3FD0-FD78-4F28-B7E1-C68C06D0D527}" type="parTrans" cxnId="{9D21A261-5E7E-4435-B3BE-4CA230D9F8BC}">
      <dgm:prSet/>
      <dgm:spPr/>
      <dgm:t>
        <a:bodyPr/>
        <a:lstStyle/>
        <a:p>
          <a:endParaRPr lang="ru-RU" sz="1800"/>
        </a:p>
      </dgm:t>
    </dgm:pt>
    <dgm:pt modelId="{863388BC-6854-4185-8520-968839E6C60F}" type="sibTrans" cxnId="{9D21A261-5E7E-4435-B3BE-4CA230D9F8BC}">
      <dgm:prSet/>
      <dgm:spPr/>
      <dgm:t>
        <a:bodyPr/>
        <a:lstStyle/>
        <a:p>
          <a:endParaRPr lang="ru-RU" sz="1800"/>
        </a:p>
      </dgm:t>
    </dgm:pt>
    <dgm:pt modelId="{FA8EEEE9-AB2D-448A-BA40-55FA19B5FB1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 rtl="0"/>
          <a:r>
            <a:rPr lang="ru-RU" sz="1400" b="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 2022 году  7 850 000,0 тыс. рублей</a:t>
          </a:r>
        </a:p>
      </dgm:t>
    </dgm:pt>
    <dgm:pt modelId="{83C27A95-C0A3-480B-A1FD-CC0A49EFE8D7}" type="parTrans" cxnId="{C0A68D4B-578C-4D7C-A824-F9FFB9647D03}">
      <dgm:prSet/>
      <dgm:spPr/>
      <dgm:t>
        <a:bodyPr/>
        <a:lstStyle/>
        <a:p>
          <a:endParaRPr lang="ru-RU"/>
        </a:p>
      </dgm:t>
    </dgm:pt>
    <dgm:pt modelId="{FCC5CDE3-B8DD-46B3-A642-0903A14EF43D}" type="sibTrans" cxnId="{C0A68D4B-578C-4D7C-A824-F9FFB9647D03}">
      <dgm:prSet/>
      <dgm:spPr/>
      <dgm:t>
        <a:bodyPr/>
        <a:lstStyle/>
        <a:p>
          <a:endParaRPr lang="ru-RU"/>
        </a:p>
      </dgm:t>
    </dgm:pt>
    <dgm:pt modelId="{56C21831-FE07-4E88-AA34-E13ED71C757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 rtl="0"/>
          <a:r>
            <a:rPr lang="ru-RU" sz="1400" b="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 средства Дорожного фонда </a:t>
          </a:r>
        </a:p>
        <a:p>
          <a:pPr algn="ctr" rtl="0"/>
          <a:r>
            <a:rPr lang="ru-RU" sz="1400" b="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Московской области</a:t>
          </a:r>
        </a:p>
      </dgm:t>
    </dgm:pt>
    <dgm:pt modelId="{AC9351B1-559C-4E54-8231-327E9958C6A9}" type="sibTrans" cxnId="{A30DF0E3-E2F3-4644-A39C-158A6391A45E}">
      <dgm:prSet/>
      <dgm:spPr/>
      <dgm:t>
        <a:bodyPr/>
        <a:lstStyle/>
        <a:p>
          <a:endParaRPr lang="ru-RU" sz="1800"/>
        </a:p>
      </dgm:t>
    </dgm:pt>
    <dgm:pt modelId="{BF9A30C0-36E2-4139-8D29-25E4450C2C42}" type="parTrans" cxnId="{A30DF0E3-E2F3-4644-A39C-158A6391A45E}">
      <dgm:prSet/>
      <dgm:spPr/>
      <dgm:t>
        <a:bodyPr/>
        <a:lstStyle/>
        <a:p>
          <a:endParaRPr lang="ru-RU" sz="1800"/>
        </a:p>
      </dgm:t>
    </dgm:pt>
    <dgm:pt modelId="{63150CC7-CE52-477C-9355-983D50A99544}" type="pres">
      <dgm:prSet presAssocID="{25DE4CE7-DA3D-4482-A72F-7163CADBF09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F5455E-FB5F-45A4-99D4-8D652A6795F0}" type="pres">
      <dgm:prSet presAssocID="{68B3905C-F067-4D02-BF99-F1B185BD07AD}" presName="circle1" presStyleLbl="node1" presStyleIdx="0" presStyleCnt="3" custLinFactNeighborX="-9133" custLinFactNeighborY="3044"/>
      <dgm:spPr>
        <a:prstGeom prst="leftRightUpArrow">
          <a:avLst/>
        </a:prstGeom>
      </dgm:spPr>
    </dgm:pt>
    <dgm:pt modelId="{BA32411B-D903-41E6-B4DD-2ACA3C51CD75}" type="pres">
      <dgm:prSet presAssocID="{68B3905C-F067-4D02-BF99-F1B185BD07AD}" presName="space" presStyleCnt="0"/>
      <dgm:spPr/>
    </dgm:pt>
    <dgm:pt modelId="{3DCF3908-E091-4E1F-AC69-ECB96DFF472E}" type="pres">
      <dgm:prSet presAssocID="{68B3905C-F067-4D02-BF99-F1B185BD07AD}" presName="rect1" presStyleLbl="alignAcc1" presStyleIdx="0" presStyleCnt="3" custScaleX="100000" custScaleY="100000"/>
      <dgm:spPr/>
      <dgm:t>
        <a:bodyPr/>
        <a:lstStyle/>
        <a:p>
          <a:endParaRPr lang="ru-RU"/>
        </a:p>
      </dgm:t>
    </dgm:pt>
    <dgm:pt modelId="{15B9A830-3709-467C-BF22-47A7A11042B5}" type="pres">
      <dgm:prSet presAssocID="{56C21831-FE07-4E88-AA34-E13ED71C757F}" presName="vertSpace2" presStyleLbl="node1" presStyleIdx="0" presStyleCnt="3"/>
      <dgm:spPr/>
    </dgm:pt>
    <dgm:pt modelId="{3C12F064-0D92-4F6C-94CA-01F42DB0FD4E}" type="pres">
      <dgm:prSet presAssocID="{56C21831-FE07-4E88-AA34-E13ED71C757F}" presName="circle2" presStyleLbl="node1" presStyleIdx="1" presStyleCnt="3" custLinFactNeighborX="-8189" custLinFactNeighborY="10047"/>
      <dgm:spPr>
        <a:prstGeom prst="leftArrow">
          <a:avLst/>
        </a:prstGeom>
        <a:solidFill>
          <a:srgbClr val="FFFF00"/>
        </a:solidFill>
      </dgm:spPr>
    </dgm:pt>
    <dgm:pt modelId="{D6F69D3E-A4D2-48D7-A2CA-4F24AF59C23C}" type="pres">
      <dgm:prSet presAssocID="{56C21831-FE07-4E88-AA34-E13ED71C757F}" presName="rect2" presStyleLbl="alignAcc1" presStyleIdx="1" presStyleCnt="3" custScaleX="100000" custScaleY="106905" custLinFactNeighborX="678" custLinFactNeighborY="2966"/>
      <dgm:spPr/>
      <dgm:t>
        <a:bodyPr/>
        <a:lstStyle/>
        <a:p>
          <a:endParaRPr lang="ru-RU"/>
        </a:p>
      </dgm:t>
    </dgm:pt>
    <dgm:pt modelId="{02948FF0-5176-49BD-92A4-6CC8E6D9114F}" type="pres">
      <dgm:prSet presAssocID="{FA8EEEE9-AB2D-448A-BA40-55FA19B5FB1E}" presName="vertSpace3" presStyleLbl="node1" presStyleIdx="1" presStyleCnt="3"/>
      <dgm:spPr/>
    </dgm:pt>
    <dgm:pt modelId="{7C5F98FF-2780-41EE-87B4-49EFB32D45EB}" type="pres">
      <dgm:prSet presAssocID="{FA8EEEE9-AB2D-448A-BA40-55FA19B5FB1E}" presName="circle3" presStyleLbl="node1" presStyleIdx="2" presStyleCnt="3" custLinFactNeighborX="6578" custLinFactNeighborY="-27493"/>
      <dgm:spPr>
        <a:prstGeom prst="ellipse">
          <a:avLst/>
        </a:prstGeom>
      </dgm:spPr>
    </dgm:pt>
    <dgm:pt modelId="{7B70DD76-BC5A-4B57-9C52-3506C3C00DDB}" type="pres">
      <dgm:prSet presAssocID="{FA8EEEE9-AB2D-448A-BA40-55FA19B5FB1E}" presName="rect3" presStyleLbl="alignAcc1" presStyleIdx="2" presStyleCnt="3" custScaleX="100000" custScaleY="131637" custLinFactNeighborX="-240" custLinFactNeighborY="16672"/>
      <dgm:spPr/>
      <dgm:t>
        <a:bodyPr/>
        <a:lstStyle/>
        <a:p>
          <a:endParaRPr lang="ru-RU"/>
        </a:p>
      </dgm:t>
    </dgm:pt>
    <dgm:pt modelId="{90DC543C-1E03-4EB1-A64E-A6B41EB9A493}" type="pres">
      <dgm:prSet presAssocID="{68B3905C-F067-4D02-BF99-F1B185BD07A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AD570-F373-4B02-8BF8-0BF4B1822C42}" type="pres">
      <dgm:prSet presAssocID="{56C21831-FE07-4E88-AA34-E13ED71C757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23512-1AED-4A43-AB54-80F6DD8FA6C3}" type="pres">
      <dgm:prSet presAssocID="{FA8EEEE9-AB2D-448A-BA40-55FA19B5FB1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0DF0E3-E2F3-4644-A39C-158A6391A45E}" srcId="{25DE4CE7-DA3D-4482-A72F-7163CADBF09F}" destId="{56C21831-FE07-4E88-AA34-E13ED71C757F}" srcOrd="1" destOrd="0" parTransId="{BF9A30C0-36E2-4139-8D29-25E4450C2C42}" sibTransId="{AC9351B1-559C-4E54-8231-327E9958C6A9}"/>
    <dgm:cxn modelId="{EA84BDDA-AD10-4544-B362-B213933DD36B}" type="presOf" srcId="{25DE4CE7-DA3D-4482-A72F-7163CADBF09F}" destId="{63150CC7-CE52-477C-9355-983D50A99544}" srcOrd="0" destOrd="0" presId="urn:microsoft.com/office/officeart/2005/8/layout/target3"/>
    <dgm:cxn modelId="{3BB6A144-A37C-438B-B62D-4FDAAEC17018}" type="presOf" srcId="{FA8EEEE9-AB2D-448A-BA40-55FA19B5FB1E}" destId="{7C523512-1AED-4A43-AB54-80F6DD8FA6C3}" srcOrd="1" destOrd="0" presId="urn:microsoft.com/office/officeart/2005/8/layout/target3"/>
    <dgm:cxn modelId="{158D2016-2110-4D8E-A074-1DEB543508AC}" type="presOf" srcId="{68B3905C-F067-4D02-BF99-F1B185BD07AD}" destId="{3DCF3908-E091-4E1F-AC69-ECB96DFF472E}" srcOrd="0" destOrd="0" presId="urn:microsoft.com/office/officeart/2005/8/layout/target3"/>
    <dgm:cxn modelId="{610E6D8C-340D-4EAE-9EFD-D202E43A0E63}" type="presOf" srcId="{68B3905C-F067-4D02-BF99-F1B185BD07AD}" destId="{90DC543C-1E03-4EB1-A64E-A6B41EB9A493}" srcOrd="1" destOrd="0" presId="urn:microsoft.com/office/officeart/2005/8/layout/target3"/>
    <dgm:cxn modelId="{1D340A6C-D41C-450E-9151-D8201DE6392E}" type="presOf" srcId="{56C21831-FE07-4E88-AA34-E13ED71C757F}" destId="{D6F69D3E-A4D2-48D7-A2CA-4F24AF59C23C}" srcOrd="0" destOrd="0" presId="urn:microsoft.com/office/officeart/2005/8/layout/target3"/>
    <dgm:cxn modelId="{9D21A261-5E7E-4435-B3BE-4CA230D9F8BC}" srcId="{25DE4CE7-DA3D-4482-A72F-7163CADBF09F}" destId="{68B3905C-F067-4D02-BF99-F1B185BD07AD}" srcOrd="0" destOrd="0" parTransId="{DC2D3FD0-FD78-4F28-B7E1-C68C06D0D527}" sibTransId="{863388BC-6854-4185-8520-968839E6C60F}"/>
    <dgm:cxn modelId="{BAE7CE13-9DDA-453C-8F1D-F77C3419B39E}" type="presOf" srcId="{FA8EEEE9-AB2D-448A-BA40-55FA19B5FB1E}" destId="{7B70DD76-BC5A-4B57-9C52-3506C3C00DDB}" srcOrd="0" destOrd="0" presId="urn:microsoft.com/office/officeart/2005/8/layout/target3"/>
    <dgm:cxn modelId="{C0A68D4B-578C-4D7C-A824-F9FFB9647D03}" srcId="{25DE4CE7-DA3D-4482-A72F-7163CADBF09F}" destId="{FA8EEEE9-AB2D-448A-BA40-55FA19B5FB1E}" srcOrd="2" destOrd="0" parTransId="{83C27A95-C0A3-480B-A1FD-CC0A49EFE8D7}" sibTransId="{FCC5CDE3-B8DD-46B3-A642-0903A14EF43D}"/>
    <dgm:cxn modelId="{EE0F6C50-1598-42F3-8E6F-B69438040DB4}" type="presOf" srcId="{56C21831-FE07-4E88-AA34-E13ED71C757F}" destId="{0D2AD570-F373-4B02-8BF8-0BF4B1822C42}" srcOrd="1" destOrd="0" presId="urn:microsoft.com/office/officeart/2005/8/layout/target3"/>
    <dgm:cxn modelId="{DFD98788-37E4-41FD-8F6D-FEE7740172FE}" type="presParOf" srcId="{63150CC7-CE52-477C-9355-983D50A99544}" destId="{40F5455E-FB5F-45A4-99D4-8D652A6795F0}" srcOrd="0" destOrd="0" presId="urn:microsoft.com/office/officeart/2005/8/layout/target3"/>
    <dgm:cxn modelId="{9A158855-E250-48C2-AA5E-B09C61EAB117}" type="presParOf" srcId="{63150CC7-CE52-477C-9355-983D50A99544}" destId="{BA32411B-D903-41E6-B4DD-2ACA3C51CD75}" srcOrd="1" destOrd="0" presId="urn:microsoft.com/office/officeart/2005/8/layout/target3"/>
    <dgm:cxn modelId="{FF9F8E55-CF87-4E30-AC87-94A40E514947}" type="presParOf" srcId="{63150CC7-CE52-477C-9355-983D50A99544}" destId="{3DCF3908-E091-4E1F-AC69-ECB96DFF472E}" srcOrd="2" destOrd="0" presId="urn:microsoft.com/office/officeart/2005/8/layout/target3"/>
    <dgm:cxn modelId="{1B694D35-1F8C-4A37-9100-1EE548D5526D}" type="presParOf" srcId="{63150CC7-CE52-477C-9355-983D50A99544}" destId="{15B9A830-3709-467C-BF22-47A7A11042B5}" srcOrd="3" destOrd="0" presId="urn:microsoft.com/office/officeart/2005/8/layout/target3"/>
    <dgm:cxn modelId="{B54F6EBF-D24C-4135-A905-D286575FEC6C}" type="presParOf" srcId="{63150CC7-CE52-477C-9355-983D50A99544}" destId="{3C12F064-0D92-4F6C-94CA-01F42DB0FD4E}" srcOrd="4" destOrd="0" presId="urn:microsoft.com/office/officeart/2005/8/layout/target3"/>
    <dgm:cxn modelId="{AD8A0A6A-2B81-4EB0-85CA-F8C06EE1174D}" type="presParOf" srcId="{63150CC7-CE52-477C-9355-983D50A99544}" destId="{D6F69D3E-A4D2-48D7-A2CA-4F24AF59C23C}" srcOrd="5" destOrd="0" presId="urn:microsoft.com/office/officeart/2005/8/layout/target3"/>
    <dgm:cxn modelId="{306994E9-F0D9-4548-A136-1FE4B6113220}" type="presParOf" srcId="{63150CC7-CE52-477C-9355-983D50A99544}" destId="{02948FF0-5176-49BD-92A4-6CC8E6D9114F}" srcOrd="6" destOrd="0" presId="urn:microsoft.com/office/officeart/2005/8/layout/target3"/>
    <dgm:cxn modelId="{5238B09B-AF38-4D1A-A240-A52E200F3C1B}" type="presParOf" srcId="{63150CC7-CE52-477C-9355-983D50A99544}" destId="{7C5F98FF-2780-41EE-87B4-49EFB32D45EB}" srcOrd="7" destOrd="0" presId="urn:microsoft.com/office/officeart/2005/8/layout/target3"/>
    <dgm:cxn modelId="{EDB67712-EB6A-428F-B24E-71118441DBE1}" type="presParOf" srcId="{63150CC7-CE52-477C-9355-983D50A99544}" destId="{7B70DD76-BC5A-4B57-9C52-3506C3C00DDB}" srcOrd="8" destOrd="0" presId="urn:microsoft.com/office/officeart/2005/8/layout/target3"/>
    <dgm:cxn modelId="{7FD2915D-8A3B-4625-B162-6D964AE88200}" type="presParOf" srcId="{63150CC7-CE52-477C-9355-983D50A99544}" destId="{90DC543C-1E03-4EB1-A64E-A6B41EB9A493}" srcOrd="9" destOrd="0" presId="urn:microsoft.com/office/officeart/2005/8/layout/target3"/>
    <dgm:cxn modelId="{B0E17E66-3D4D-4CE0-934E-DE12EE4D9450}" type="presParOf" srcId="{63150CC7-CE52-477C-9355-983D50A99544}" destId="{0D2AD570-F373-4B02-8BF8-0BF4B1822C42}" srcOrd="10" destOrd="0" presId="urn:microsoft.com/office/officeart/2005/8/layout/target3"/>
    <dgm:cxn modelId="{4B618243-C106-496A-A711-AAB5A72CB05C}" type="presParOf" srcId="{63150CC7-CE52-477C-9355-983D50A99544}" destId="{7C523512-1AED-4A43-AB54-80F6DD8FA6C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 flipH="1" flipV="1">
          <a:off x="3744411" y="1877767"/>
          <a:ext cx="63991" cy="436109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728192" y="2112045"/>
          <a:ext cx="479933" cy="307157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216035" y="2937504"/>
          <a:ext cx="3551423" cy="311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</a:p>
      </dsp:txBody>
      <dsp:txXfrm>
        <a:off x="216035" y="2937504"/>
        <a:ext cx="3551423" cy="311008"/>
      </dsp:txXfrm>
    </dsp:sp>
    <dsp:sp modelId="{199E51A1-E2F0-44F9-9309-4C0D476AEDD1}">
      <dsp:nvSpPr>
        <dsp:cNvPr id="0" name=""/>
        <dsp:cNvSpPr/>
      </dsp:nvSpPr>
      <dsp:spPr>
        <a:xfrm>
          <a:off x="1584172" y="599624"/>
          <a:ext cx="707552" cy="6873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</a:rPr>
            <a:t>15%</a:t>
          </a:r>
        </a:p>
      </dsp:txBody>
      <dsp:txXfrm>
        <a:off x="1687791" y="700290"/>
        <a:ext cx="500314" cy="486057"/>
      </dsp:txXfrm>
    </dsp:sp>
    <dsp:sp modelId="{CE4B80C9-B7B7-412F-AAB4-970D35CFA58A}">
      <dsp:nvSpPr>
        <dsp:cNvPr id="0" name=""/>
        <dsp:cNvSpPr/>
      </dsp:nvSpPr>
      <dsp:spPr>
        <a:xfrm>
          <a:off x="1008114" y="23561"/>
          <a:ext cx="767384" cy="687320"/>
        </a:xfrm>
        <a:prstGeom prst="ellipse">
          <a:avLst/>
        </a:prstGeom>
        <a:gradFill rotWithShape="0">
          <a:gsLst>
            <a:gs pos="0">
              <a:schemeClr val="accent3">
                <a:hueOff val="526439"/>
                <a:satOff val="7689"/>
                <a:lumOff val="-49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526439"/>
                <a:satOff val="7689"/>
                <a:lumOff val="-49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526439"/>
                <a:satOff val="7689"/>
                <a:lumOff val="-49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526439"/>
                <a:satOff val="7689"/>
                <a:lumOff val="-49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526439"/>
                <a:satOff val="7689"/>
                <a:lumOff val="-49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526439"/>
                <a:satOff val="7689"/>
                <a:lumOff val="-49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</a:rPr>
            <a:t>100%</a:t>
          </a:r>
        </a:p>
      </dsp:txBody>
      <dsp:txXfrm>
        <a:off x="1120495" y="124217"/>
        <a:ext cx="542622" cy="486008"/>
      </dsp:txXfrm>
    </dsp:sp>
    <dsp:sp modelId="{089E1508-1591-48F7-A4AF-BDC6B174BA04}">
      <dsp:nvSpPr>
        <dsp:cNvPr id="0" name=""/>
        <dsp:cNvSpPr/>
      </dsp:nvSpPr>
      <dsp:spPr>
        <a:xfrm>
          <a:off x="2160239" y="5560"/>
          <a:ext cx="697306" cy="696788"/>
        </a:xfrm>
        <a:prstGeom prst="ellipse">
          <a:avLst/>
        </a:prstGeom>
        <a:gradFill rotWithShape="0">
          <a:gsLst>
            <a:gs pos="0">
              <a:schemeClr val="accent3">
                <a:hueOff val="1052878"/>
                <a:satOff val="15378"/>
                <a:lumOff val="-98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1052878"/>
                <a:satOff val="15378"/>
                <a:lumOff val="-98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1052878"/>
                <a:satOff val="15378"/>
                <a:lumOff val="-98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1052878"/>
                <a:satOff val="15378"/>
                <a:lumOff val="-98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1052878"/>
                <a:satOff val="15378"/>
                <a:lumOff val="-98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1052878"/>
                <a:satOff val="15378"/>
                <a:lumOff val="-98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</a:rPr>
            <a:t>100%</a:t>
          </a:r>
        </a:p>
      </dsp:txBody>
      <dsp:txXfrm>
        <a:off x="2262357" y="107602"/>
        <a:ext cx="493070" cy="492704"/>
      </dsp:txXfrm>
    </dsp:sp>
    <dsp:sp modelId="{C5862DB7-C70E-47BC-ACE0-88B26CF7B847}">
      <dsp:nvSpPr>
        <dsp:cNvPr id="0" name=""/>
        <dsp:cNvSpPr/>
      </dsp:nvSpPr>
      <dsp:spPr>
        <a:xfrm>
          <a:off x="216019" y="0"/>
          <a:ext cx="3407428" cy="2844542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14635-41AF-482F-8575-607B32A19DEE}">
      <dsp:nvSpPr>
        <dsp:cNvPr id="0" name=""/>
        <dsp:cNvSpPr/>
      </dsp:nvSpPr>
      <dsp:spPr>
        <a:xfrm>
          <a:off x="1683218" y="911"/>
          <a:ext cx="1439456" cy="1222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Налог на доходы физических лиц</a:t>
          </a:r>
        </a:p>
      </dsp:txBody>
      <dsp:txXfrm>
        <a:off x="1894021" y="179914"/>
        <a:ext cx="1017850" cy="864306"/>
      </dsp:txXfrm>
    </dsp:sp>
    <dsp:sp modelId="{7AAC85C8-9C35-4D50-9C4F-97B34C81EC9C}">
      <dsp:nvSpPr>
        <dsp:cNvPr id="0" name=""/>
        <dsp:cNvSpPr/>
      </dsp:nvSpPr>
      <dsp:spPr>
        <a:xfrm>
          <a:off x="3351003" y="1823"/>
          <a:ext cx="1469484" cy="1222312"/>
        </a:xfrm>
        <a:prstGeom prst="ellipse">
          <a:avLst/>
        </a:prstGeom>
        <a:solidFill>
          <a:schemeClr val="accent3">
            <a:hueOff val="526439"/>
            <a:satOff val="7689"/>
            <a:lumOff val="-49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Налог на имущество физических лиц</a:t>
          </a:r>
        </a:p>
      </dsp:txBody>
      <dsp:txXfrm>
        <a:off x="3566204" y="180826"/>
        <a:ext cx="1039082" cy="864306"/>
      </dsp:txXfrm>
    </dsp:sp>
    <dsp:sp modelId="{DBC007ED-BC63-4A4F-B672-2F33F4C7A88F}">
      <dsp:nvSpPr>
        <dsp:cNvPr id="0" name=""/>
        <dsp:cNvSpPr/>
      </dsp:nvSpPr>
      <dsp:spPr>
        <a:xfrm>
          <a:off x="4999598" y="911"/>
          <a:ext cx="1402767" cy="1222312"/>
        </a:xfrm>
        <a:prstGeom prst="ellipse">
          <a:avLst/>
        </a:prstGeom>
        <a:solidFill>
          <a:schemeClr val="accent3">
            <a:hueOff val="1052878"/>
            <a:satOff val="15378"/>
            <a:lumOff val="-9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Земельный налог</a:t>
          </a:r>
        </a:p>
      </dsp:txBody>
      <dsp:txXfrm>
        <a:off x="5205028" y="179914"/>
        <a:ext cx="991907" cy="864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>
          <a:off x="1368153" y="1078974"/>
          <a:ext cx="569435" cy="4572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449161" y="2025593"/>
          <a:ext cx="414046" cy="264989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6" y="2952340"/>
          <a:ext cx="3312354" cy="21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6" y="2952340"/>
        <a:ext cx="3312354" cy="210418"/>
      </dsp:txXfrm>
    </dsp:sp>
    <dsp:sp modelId="{1B16F12C-6E58-497A-AFE7-361DE060183A}">
      <dsp:nvSpPr>
        <dsp:cNvPr id="0" name=""/>
        <dsp:cNvSpPr/>
      </dsp:nvSpPr>
      <dsp:spPr>
        <a:xfrm>
          <a:off x="1296140" y="415093"/>
          <a:ext cx="713346" cy="7227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85%</a:t>
          </a:r>
        </a:p>
      </dsp:txBody>
      <dsp:txXfrm>
        <a:off x="1400607" y="520942"/>
        <a:ext cx="504412" cy="511085"/>
      </dsp:txXfrm>
    </dsp:sp>
    <dsp:sp modelId="{C5862DB7-C70E-47BC-ACE0-88B26CF7B847}">
      <dsp:nvSpPr>
        <dsp:cNvPr id="0" name=""/>
        <dsp:cNvSpPr/>
      </dsp:nvSpPr>
      <dsp:spPr>
        <a:xfrm>
          <a:off x="1" y="0"/>
          <a:ext cx="3312364" cy="2880347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5455E-FB5F-45A4-99D4-8D652A6795F0}">
      <dsp:nvSpPr>
        <dsp:cNvPr id="0" name=""/>
        <dsp:cNvSpPr/>
      </dsp:nvSpPr>
      <dsp:spPr>
        <a:xfrm>
          <a:off x="-258379" y="86116"/>
          <a:ext cx="2829072" cy="2829072"/>
        </a:xfrm>
        <a:prstGeom prst="leftRight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F3908-E091-4E1F-AC69-ECB96DFF472E}">
      <dsp:nvSpPr>
        <dsp:cNvPr id="0" name=""/>
        <dsp:cNvSpPr/>
      </dsp:nvSpPr>
      <dsp:spPr>
        <a:xfrm>
          <a:off x="1414536" y="0"/>
          <a:ext cx="5570240" cy="2829072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 автомобильной дороги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Красная Поляна-Текстильная</a:t>
          </a:r>
        </a:p>
      </dsp:txBody>
      <dsp:txXfrm>
        <a:off x="1414536" y="0"/>
        <a:ext cx="5570240" cy="848723"/>
      </dsp:txXfrm>
    </dsp:sp>
    <dsp:sp modelId="{3C12F064-0D92-4F6C-94CA-01F42DB0FD4E}">
      <dsp:nvSpPr>
        <dsp:cNvPr id="0" name=""/>
        <dsp:cNvSpPr/>
      </dsp:nvSpPr>
      <dsp:spPr>
        <a:xfrm>
          <a:off x="344501" y="1033477"/>
          <a:ext cx="1838894" cy="1838894"/>
        </a:xfrm>
        <a:prstGeom prst="leftArrow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69D3E-A4D2-48D7-A2CA-4F24AF59C23C}">
      <dsp:nvSpPr>
        <dsp:cNvPr id="0" name=""/>
        <dsp:cNvSpPr/>
      </dsp:nvSpPr>
      <dsp:spPr>
        <a:xfrm>
          <a:off x="1414536" y="839777"/>
          <a:ext cx="5570240" cy="1965870"/>
        </a:xfrm>
        <a:prstGeom prst="rect">
          <a:avLst/>
        </a:pr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 средства Дорожного фонда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Московской области</a:t>
          </a:r>
        </a:p>
      </dsp:txBody>
      <dsp:txXfrm>
        <a:off x="1414536" y="839777"/>
        <a:ext cx="5570240" cy="907324"/>
      </dsp:txXfrm>
    </dsp:sp>
    <dsp:sp modelId="{7C5F98FF-2780-41EE-87B4-49EFB32D45EB}">
      <dsp:nvSpPr>
        <dsp:cNvPr id="0" name=""/>
        <dsp:cNvSpPr/>
      </dsp:nvSpPr>
      <dsp:spPr>
        <a:xfrm>
          <a:off x="1046004" y="1464105"/>
          <a:ext cx="848720" cy="84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0DD76-BC5A-4B57-9C52-3506C3C00DDB}">
      <dsp:nvSpPr>
        <dsp:cNvPr id="0" name=""/>
        <dsp:cNvSpPr/>
      </dsp:nvSpPr>
      <dsp:spPr>
        <a:xfrm>
          <a:off x="1401167" y="1704687"/>
          <a:ext cx="5570240" cy="1117230"/>
        </a:xfrm>
        <a:prstGeom prst="rect">
          <a:avLst/>
        </a:pr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 2022 году  7 850 000,0 тыс. рублей</a:t>
          </a:r>
        </a:p>
      </dsp:txBody>
      <dsp:txXfrm>
        <a:off x="1401167" y="1704687"/>
        <a:ext cx="5570240" cy="1117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0.24074</cdr:x>
      <cdr:y>0.56331</cdr:y>
    </cdr:from>
    <cdr:to>
      <cdr:x>0.32407</cdr:x>
      <cdr:y>0.60778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812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-78,1 (+6,5%)</a:t>
          </a:r>
        </a:p>
      </cdr:txBody>
    </cdr:sp>
  </cdr:relSizeAnchor>
  <cdr:relSizeAnchor xmlns:cdr="http://schemas.openxmlformats.org/drawingml/2006/chartDrawing">
    <cdr:from>
      <cdr:x>0.25926</cdr:x>
      <cdr:y>0.3706</cdr:y>
    </cdr:from>
    <cdr:to>
      <cdr:x>0.2963</cdr:x>
      <cdr:y>0.4127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2131960" y="1905004"/>
          <a:ext cx="304589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0.2963</cdr:x>
      <cdr:y>0.28166</cdr:y>
    </cdr:from>
    <cdr:to>
      <cdr:x>0.33333</cdr:x>
      <cdr:y>0.32613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8400" y="1447800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0.26852</cdr:x>
      <cdr:y>0.17789</cdr:y>
    </cdr:from>
    <cdr:to>
      <cdr:x>0.35185</cdr:x>
      <cdr:y>0.29648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09800" y="914400"/>
          <a:ext cx="68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0.25926</cdr:x>
      <cdr:y>0.60778</cdr:y>
    </cdr:from>
    <cdr:to>
      <cdr:x>0.29644</cdr:x>
      <cdr:y>0.6498</cdr:y>
    </cdr:to>
    <cdr:sp macro="" textlink="">
      <cdr:nvSpPr>
        <cdr:cNvPr id="22" name="Стрелка вверх 21"/>
        <cdr:cNvSpPr/>
      </cdr:nvSpPr>
      <cdr:spPr>
        <a:xfrm xmlns:a="http://schemas.openxmlformats.org/drawingml/2006/main">
          <a:off x="2133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0.44444</cdr:x>
      <cdr:y>0.34095</cdr:y>
    </cdr:from>
    <cdr:to>
      <cdr:x>0.48148</cdr:x>
      <cdr:y>0.38305</cdr:y>
    </cdr:to>
    <cdr:sp macro="" textlink="">
      <cdr:nvSpPr>
        <cdr:cNvPr id="23" name="Стрелка вниз 22"/>
        <cdr:cNvSpPr/>
      </cdr:nvSpPr>
      <cdr:spPr>
        <a:xfrm xmlns:a="http://schemas.openxmlformats.org/drawingml/2006/main">
          <a:off x="3657600" y="1752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0.40741</cdr:x>
      <cdr:y>0.29648</cdr:y>
    </cdr:from>
    <cdr:to>
      <cdr:x>0.5</cdr:x>
      <cdr:y>0.34095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3352800" y="1524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-2,4 (-1,2%)</a:t>
          </a:r>
        </a:p>
      </cdr:txBody>
    </cdr:sp>
  </cdr:relSizeAnchor>
  <cdr:relSizeAnchor xmlns:cdr="http://schemas.openxmlformats.org/drawingml/2006/chartDrawing">
    <cdr:from>
      <cdr:x>0.23148</cdr:x>
      <cdr:y>0.32613</cdr:y>
    </cdr:from>
    <cdr:to>
      <cdr:x>0.32407</cdr:x>
      <cdr:y>0.3706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905000" y="1676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-24,1 (-10,8%)</a:t>
          </a:r>
        </a:p>
      </cdr:txBody>
    </cdr:sp>
  </cdr:relSizeAnchor>
  <cdr:relSizeAnchor xmlns:cdr="http://schemas.openxmlformats.org/drawingml/2006/chartDrawing">
    <cdr:from>
      <cdr:x>0.41667</cdr:x>
      <cdr:y>0.56331</cdr:y>
    </cdr:from>
    <cdr:to>
      <cdr:x>0.5</cdr:x>
      <cdr:y>0.60778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3429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+34,2 (+2,7%)</a:t>
          </a:r>
        </a:p>
      </cdr:txBody>
    </cdr:sp>
  </cdr:relSizeAnchor>
  <cdr:relSizeAnchor xmlns:cdr="http://schemas.openxmlformats.org/drawingml/2006/chartDrawing">
    <cdr:from>
      <cdr:x>0.44444</cdr:x>
      <cdr:y>0.60778</cdr:y>
    </cdr:from>
    <cdr:to>
      <cdr:x>0.48163</cdr:x>
      <cdr:y>0.6498</cdr:y>
    </cdr:to>
    <cdr:sp macro="" textlink="">
      <cdr:nvSpPr>
        <cdr:cNvPr id="26" name="Стрелка вверх 25"/>
        <cdr:cNvSpPr/>
      </cdr:nvSpPr>
      <cdr:spPr>
        <a:xfrm xmlns:a="http://schemas.openxmlformats.org/drawingml/2006/main">
          <a:off x="3657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0.59259</cdr:x>
      <cdr:y>0.25201</cdr:y>
    </cdr:from>
    <cdr:to>
      <cdr:x>0.68519</cdr:x>
      <cdr:y>0.29648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876800" y="1295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-0,5 (-0,3%)</a:t>
          </a:r>
        </a:p>
      </cdr:txBody>
    </cdr:sp>
  </cdr:relSizeAnchor>
  <cdr:relSizeAnchor xmlns:cdr="http://schemas.openxmlformats.org/drawingml/2006/chartDrawing">
    <cdr:from>
      <cdr:x>0.61667</cdr:x>
      <cdr:y>0.29979</cdr:y>
    </cdr:from>
    <cdr:to>
      <cdr:x>0.65371</cdr:x>
      <cdr:y>0.34189</cdr:y>
    </cdr:to>
    <cdr:sp macro="" textlink="">
      <cdr:nvSpPr>
        <cdr:cNvPr id="28" name="Стрелка вниз 27"/>
        <cdr:cNvSpPr/>
      </cdr:nvSpPr>
      <cdr:spPr>
        <a:xfrm xmlns:a="http://schemas.openxmlformats.org/drawingml/2006/main">
          <a:off x="5328592" y="1584176"/>
          <a:ext cx="320062" cy="222471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0.60185</cdr:x>
      <cdr:y>0.56331</cdr:y>
    </cdr:from>
    <cdr:to>
      <cdr:x>0.68519</cdr:x>
      <cdr:y>0.60778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4953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+17,7 (+1,3%)</a:t>
          </a:r>
        </a:p>
      </cdr:txBody>
    </cdr:sp>
  </cdr:relSizeAnchor>
  <cdr:relSizeAnchor xmlns:cdr="http://schemas.openxmlformats.org/drawingml/2006/chartDrawing">
    <cdr:from>
      <cdr:x>0.62963</cdr:x>
      <cdr:y>0.60778</cdr:y>
    </cdr:from>
    <cdr:to>
      <cdr:x>0.66681</cdr:x>
      <cdr:y>0.6498</cdr:y>
    </cdr:to>
    <cdr:sp macro="" textlink="">
      <cdr:nvSpPr>
        <cdr:cNvPr id="30" name="Стрелка вверх 29"/>
        <cdr:cNvSpPr/>
      </cdr:nvSpPr>
      <cdr:spPr>
        <a:xfrm xmlns:a="http://schemas.openxmlformats.org/drawingml/2006/main">
          <a:off x="5181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0.76852</cdr:x>
      <cdr:y>0.22236</cdr:y>
    </cdr:from>
    <cdr:to>
      <cdr:x>0.86111</cdr:x>
      <cdr:y>0.26683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6324600" y="1143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+2,8 (+1,4%)</a:t>
          </a:r>
        </a:p>
      </cdr:txBody>
    </cdr:sp>
  </cdr:relSizeAnchor>
  <cdr:relSizeAnchor xmlns:cdr="http://schemas.openxmlformats.org/drawingml/2006/chartDrawing">
    <cdr:from>
      <cdr:x>0.7963</cdr:x>
      <cdr:y>0.26683</cdr:y>
    </cdr:from>
    <cdr:to>
      <cdr:x>0.83333</cdr:x>
      <cdr:y>0.30893</cdr:y>
    </cdr:to>
    <cdr:sp macro="" textlink="">
      <cdr:nvSpPr>
        <cdr:cNvPr id="32" name="Стрелка вниз 31"/>
        <cdr:cNvSpPr/>
      </cdr:nvSpPr>
      <cdr:spPr>
        <a:xfrm xmlns:a="http://schemas.openxmlformats.org/drawingml/2006/main" rot="10800000">
          <a:off x="6553200" y="1371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0.77778</cdr:x>
      <cdr:y>0.56331</cdr:y>
    </cdr:from>
    <cdr:to>
      <cdr:x>0.86111</cdr:x>
      <cdr:y>0.60778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64008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+18,0 (+1,4%)</a:t>
          </a:r>
        </a:p>
      </cdr:txBody>
    </cdr:sp>
  </cdr:relSizeAnchor>
  <cdr:relSizeAnchor xmlns:cdr="http://schemas.openxmlformats.org/drawingml/2006/chartDrawing">
    <cdr:from>
      <cdr:x>0.80556</cdr:x>
      <cdr:y>0.60778</cdr:y>
    </cdr:from>
    <cdr:to>
      <cdr:x>0.84274</cdr:x>
      <cdr:y>0.6498</cdr:y>
    </cdr:to>
    <cdr:sp macro="" textlink="">
      <cdr:nvSpPr>
        <cdr:cNvPr id="34" name="Стрелка вверх 33"/>
        <cdr:cNvSpPr/>
      </cdr:nvSpPr>
      <cdr:spPr>
        <a:xfrm xmlns:a="http://schemas.openxmlformats.org/drawingml/2006/main">
          <a:off x="66294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7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31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9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0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75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55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85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05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3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0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3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26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23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33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9B209F-5ED1-4532-81DD-BBAA16F9CCDC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DE75E4-2F65-44FB-BFF2-C59C6A794CF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5292DB-6713-433F-9E9F-6960404B451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8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43594A-A33B-4E4E-9E9C-5399DDAB056F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2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E26A4A-D27E-4F6C-A209-77578BCAE792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C68AC-2AB1-447E-B6C7-403BBD4CE46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0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E7432D-3379-47AE-B813-B0CE8D171C6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8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11/16/2021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11/16/2021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69FA6-E426-468A-9444-72756B6203B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383440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00942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11/16/2021</a:t>
            </a:fld>
            <a:endParaRPr lang="en-US" sz="1000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11/16/2021</a:t>
            </a:fld>
            <a:endParaRPr lang="en-US" sz="1000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11/16/2021</a:t>
            </a:fld>
            <a:endParaRPr lang="en-US" sz="100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11/16/2021</a:t>
            </a:fld>
            <a:endParaRPr lang="en-US" sz="1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11/16/2021</a:t>
            </a:fld>
            <a:endParaRPr lang="en-US" sz="1000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11/16/2021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11/16/2021</a:t>
            </a:fld>
            <a:endParaRPr lang="en-US" sz="1000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  <p:sldLayoutId id="2147485222" r:id="rId12"/>
    <p:sldLayoutId id="2147485223" r:id="rId13"/>
    <p:sldLayoutId id="2147485224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2060849"/>
            <a:ext cx="8369902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noProof="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Бюджет</a:t>
            </a:r>
            <a:br>
              <a:rPr lang="ru-RU" sz="5400" b="1" noProof="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ru-RU" sz="5400" b="1" noProof="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 для граждан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3933057"/>
            <a:ext cx="7920880" cy="1728191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на основании проекта бюджета городского округа Лобня на 2022 год и на плановый период 2023 и 2024 годов</a:t>
            </a:r>
            <a:r>
              <a:rPr lang="ru-RU" sz="3000" b="1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ru-RU" sz="3000" b="1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ru-RU" sz="30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5019"/>
            <a:ext cx="3376935" cy="137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-180528" y="116632"/>
            <a:ext cx="9649072" cy="93610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показатели прогноза социально –экономического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развития городского округа Лобня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Московской области на 2022 - 2024 годы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40768"/>
            <a:ext cx="7992888" cy="79208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городского округа Лобня Московской области по состоянию на 01.01.2021 составляет 89 522 человек.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Ожидается, что по состоянию на 01.01.2022 численность населения составит 89 112 человек. </a:t>
            </a: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1565930"/>
              </p:ext>
            </p:extLst>
          </p:nvPr>
        </p:nvGraphicFramePr>
        <p:xfrm>
          <a:off x="611560" y="2276872"/>
          <a:ext cx="8153400" cy="413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92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9145016" cy="93610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показатели прогноза социально – экономического развития городского округа Лобня Московской области на 2022 – 2024 годы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7848872" cy="2088232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</a:t>
            </a:r>
          </a:p>
          <a:p>
            <a:pPr marL="273050" indent="-177800" algn="just" eaLnBrk="1" hangingPunct="1">
              <a:defRPr/>
            </a:pPr>
            <a:r>
              <a:rPr lang="ru-RU" alt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объем отгруженных товаров собственного производства, выполненных работ и услуг собственными силами по промышленным видам деятельности по городскому округу Лобня составил  51 873,6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2021 года объем отгруженной продукции промышленными предприятиями городского округа Лобня составит 57 149,1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Ожидается, что в 2022 году объем отгруженной продукции промышленными предприятиями городского округа Лобня составит 58 824,9 млн. руб.</a:t>
            </a:r>
          </a:p>
          <a:p>
            <a:pPr marL="355600" indent="95250" algn="ctr" eaLnBrk="1" hangingPunct="1">
              <a:buFont typeface="Wingdings" pitchFamily="2" charset="2"/>
              <a:buNone/>
              <a:defRPr/>
            </a:pPr>
            <a:r>
              <a:rPr lang="ru-RU" alt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собственного производства, выполненных работ и услуг собственными силами по промышленным видам деятельности (млн. рублей)</a:t>
            </a: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2586810"/>
              </p:ext>
            </p:extLst>
          </p:nvPr>
        </p:nvGraphicFramePr>
        <p:xfrm>
          <a:off x="611560" y="3284984"/>
          <a:ext cx="806489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59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9420641"/>
              </p:ext>
            </p:extLst>
          </p:nvPr>
        </p:nvGraphicFramePr>
        <p:xfrm>
          <a:off x="395535" y="1281827"/>
          <a:ext cx="8352928" cy="48834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82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3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0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10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58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43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43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4600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  <a:r>
                        <a:rPr lang="ru-RU" sz="13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финансирования: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13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4 347,8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3 321,4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3 360,7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3 481,7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3 691,6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1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работ и услуг, выполненных по виду экономической деятельности «Строительство»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325,7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358,3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4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официально зарегистрированных безработных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17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89 642,8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77 068,6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78 202,9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80 254,8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87 919,0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15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11 414,0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12 384,2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13 308,1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14 367,4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15 582,9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404665"/>
            <a:ext cx="6408712" cy="877162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5"/>
            <a:ext cx="8568952" cy="576063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ru-RU" altLang="ru-RU" sz="1400" b="1" kern="0" dirty="0" smtClean="0">
                <a:solidFill>
                  <a:schemeClr val="accent3">
                    <a:lumMod val="50000"/>
                  </a:schemeClr>
                </a:solidFill>
                <a:latin typeface="Garamond"/>
                <a:cs typeface="Arial"/>
              </a:rPr>
              <a:t>ОСНОВНЫЕ </a:t>
            </a:r>
            <a:r>
              <a:rPr lang="ru-RU" altLang="ru-RU" sz="1400" b="1" kern="0" dirty="0">
                <a:solidFill>
                  <a:schemeClr val="accent3">
                    <a:lumMod val="50000"/>
                  </a:schemeClr>
                </a:solidFill>
                <a:latin typeface="Garamond"/>
                <a:cs typeface="Arial"/>
              </a:rPr>
              <a:t>ПОКАЗАТЕЛИ ПРОГНОЗА СОЦИАЛЬНО-ЭКОНОМИЧЕСКОГО РАЗВИТИЯ ГОРОДСКОГО ОКРУГА </a:t>
            </a:r>
            <a:r>
              <a:rPr lang="ru-RU" altLang="ru-RU" sz="1400" b="1" kern="0" dirty="0" smtClean="0">
                <a:solidFill>
                  <a:schemeClr val="accent3">
                    <a:lumMod val="50000"/>
                  </a:schemeClr>
                </a:solidFill>
                <a:latin typeface="Garamond"/>
                <a:cs typeface="Arial"/>
              </a:rPr>
              <a:t>ЛОБНЯ МОСКОВСКОЙ ОБЛАСТИ НА 2022-2024 ГОДЫ</a:t>
            </a:r>
            <a:endParaRPr lang="ru-RU" altLang="ru-RU" sz="1400" b="1" kern="0" dirty="0">
              <a:solidFill>
                <a:schemeClr val="accent3">
                  <a:lumMod val="50000"/>
                </a:schemeClr>
              </a:solidFill>
              <a:latin typeface="Garamond"/>
              <a:cs typeface="Arial"/>
            </a:endParaRPr>
          </a:p>
          <a:p>
            <a:pPr algn="ctr">
              <a:defRPr/>
            </a:pPr>
            <a:r>
              <a:rPr lang="ru-RU" altLang="ru-RU" sz="1600" b="1" kern="0" dirty="0" smtClean="0">
                <a:solidFill>
                  <a:schemeClr val="accent3">
                    <a:lumMod val="50000"/>
                  </a:schemeClr>
                </a:solidFill>
                <a:latin typeface="Garamond"/>
                <a:cs typeface="Arial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6324" y="404664"/>
            <a:ext cx="8620171" cy="64807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Основные параметры бюджета городского округа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Лобня ЗА 2019-2020 ГОДЫ </a:t>
            </a:r>
            <a:b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1"/>
          </p:nvPr>
        </p:nvSpPr>
        <p:spPr>
          <a:xfrm>
            <a:off x="1979712" y="5877272"/>
            <a:ext cx="6781800" cy="720080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altLang="ru-RU" sz="1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92.1. Бюджетного Кодекса Российской Федерации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1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0667830"/>
              </p:ext>
            </p:extLst>
          </p:nvPr>
        </p:nvGraphicFramePr>
        <p:xfrm>
          <a:off x="323528" y="1196752"/>
          <a:ext cx="8352929" cy="44644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4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62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2019 год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2020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         2021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 2022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2023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2024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3 315 018,1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2 965 496,6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3 428 946,8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3 917 753,9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3 687 856,8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4 163 537,2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1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115,6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112,9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1 550 670,5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1 424 930,1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1 478 973,5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1 510 760,7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1 527 826,3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1 548 656,3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1 764 347,6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1 540</a:t>
                      </a:r>
                      <a:r>
                        <a:rPr lang="ru-RU" sz="120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566,5</a:t>
                      </a:r>
                      <a:endParaRPr lang="ru-RU" sz="12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1 949 973,3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2 406 993,2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2 160 030,5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2 614 880,9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3 385 527,2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3 046 261,2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3 828 610,7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4 063 072,3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3 809 182,9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4 309 735,2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113,9</a:t>
                      </a:r>
                      <a:endParaRPr lang="ru-RU" sz="1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11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 профицит (+)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-70 509,1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-80 764,6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-146 197,4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-145</a:t>
                      </a:r>
                      <a:r>
                        <a:rPr lang="ru-RU" sz="120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318,4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-121 326,1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-146</a:t>
                      </a:r>
                      <a:r>
                        <a:rPr lang="ru-RU" sz="120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389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6" marR="980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9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внутреннего финансирования дефицита бюджета, всего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70 509,1</a:t>
                      </a:r>
                      <a:endParaRPr lang="ru-RU" sz="1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80 764,6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146 197,4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145 318,4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121 326,1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146 198,0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8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70 509,1</a:t>
                      </a:r>
                      <a:endParaRPr lang="ru-RU" sz="1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80 764,6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146 197,4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145 318,4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121 326,1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146 198,0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Текст 3"/>
          <p:cNvSpPr txBox="1">
            <a:spLocks/>
          </p:cNvSpPr>
          <p:nvPr/>
        </p:nvSpPr>
        <p:spPr bwMode="auto">
          <a:xfrm>
            <a:off x="416325" y="5157192"/>
            <a:ext cx="1295400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2">
              <a:buFont typeface="Wingdings" pitchFamily="2" charset="2"/>
              <a:buChar char="ü"/>
              <a:defRPr/>
            </a:pPr>
            <a:r>
              <a:rPr lang="ru-RU" sz="11200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06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79208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Динамика изменений основных параметров бюджета 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городского округа Лобня, тыс. рублей</a:t>
            </a:r>
          </a:p>
        </p:txBody>
      </p:sp>
      <p:graphicFrame>
        <p:nvGraphicFramePr>
          <p:cNvPr id="2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880686"/>
              </p:ext>
            </p:extLst>
          </p:nvPr>
        </p:nvGraphicFramePr>
        <p:xfrm>
          <a:off x="467544" y="1484784"/>
          <a:ext cx="8229600" cy="477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8318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92888" cy="10081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Структура доходов бюджета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ГОРОДСКОГО ОКРУГА ЛОБНЯ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35811"/>
              </p:ext>
            </p:extLst>
          </p:nvPr>
        </p:nvGraphicFramePr>
        <p:xfrm>
          <a:off x="467544" y="4005064"/>
          <a:ext cx="2590800" cy="187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125018"/>
              </p:ext>
            </p:extLst>
          </p:nvPr>
        </p:nvGraphicFramePr>
        <p:xfrm>
          <a:off x="2555776" y="3717032"/>
          <a:ext cx="41044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790773"/>
              </p:ext>
            </p:extLst>
          </p:nvPr>
        </p:nvGraphicFramePr>
        <p:xfrm>
          <a:off x="6228184" y="4005064"/>
          <a:ext cx="2915816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17766"/>
              </p:ext>
            </p:extLst>
          </p:nvPr>
        </p:nvGraphicFramePr>
        <p:xfrm>
          <a:off x="251520" y="1412776"/>
          <a:ext cx="2952328" cy="24106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2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98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9600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36005" marB="3600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512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3 917 753,9</a:t>
                      </a:r>
                      <a:endParaRPr lang="ru-RU" sz="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1 313 934,4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196 826,3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2 406 993,2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1 006 560,2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1 399 333,0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3870"/>
              </p:ext>
            </p:extLst>
          </p:nvPr>
        </p:nvGraphicFramePr>
        <p:xfrm>
          <a:off x="3347864" y="1412776"/>
          <a:ext cx="2772347" cy="23762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4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3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3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6870">
                <a:tc rowSpan="2">
                  <a:txBody>
                    <a:bodyPr/>
                    <a:lstStyle/>
                    <a:p>
                      <a:pPr algn="ctr"/>
                      <a:endParaRPr lang="ru-RU" sz="8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953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3 687 856,8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1 331 559,0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4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196 267,3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951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2 160 030,5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755 868,5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1 402 862,0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915367"/>
              </p:ext>
            </p:extLst>
          </p:nvPr>
        </p:nvGraphicFramePr>
        <p:xfrm>
          <a:off x="6228184" y="1412776"/>
          <a:ext cx="2700338" cy="23762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3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0550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209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4 163 537,2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1 349 559,0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8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199 097,3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8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2 614 880,9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1 210 618,9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1 402 862,0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51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50405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поступлений доходов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 БЮДЖЕТ ГОРОДСКОГО ОКРУГА ЛОБНЯ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148319"/>
              </p:ext>
            </p:extLst>
          </p:nvPr>
        </p:nvGraphicFramePr>
        <p:xfrm>
          <a:off x="323528" y="1268764"/>
          <a:ext cx="8496945" cy="45123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7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9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1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34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64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0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  <a:r>
                        <a:rPr lang="ru-RU" sz="110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ИТОГО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3 917 753,9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3 687 856,8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4 163 537,2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1 510 760,7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1 527 826,3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1 548 656,3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000 1 01 02000 01 0000 110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753 700,4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754 100,0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000 1 03 02000 01 0000 110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9 434,0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9 359,0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9 359,0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000 1 05 01000 00 0000 110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r>
                        <a:rPr lang="ru-RU" sz="1100" b="0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47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000 1 05 04000 02 0000 110  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66 800,0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000 1 08 03000 01 0000 110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183 025,0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182 466,0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185 296,0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938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000 1 11 05000 00 0000 120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162 400,0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163 000,0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167 200,0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91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892480" cy="50405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поступлений доходов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 БЮДЖЕТ ГОРОДСКОГО ОКРУГА ЛОБНЯ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918862"/>
              </p:ext>
            </p:extLst>
          </p:nvPr>
        </p:nvGraphicFramePr>
        <p:xfrm>
          <a:off x="323528" y="1268762"/>
          <a:ext cx="8496944" cy="49916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9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1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34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64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2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9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000 1 11 09000 00 0000 120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20 625,0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19 466,0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18 096,0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4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000 1 12 01000 01 0000 120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5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8 601,3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8 601,3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8 601,3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000 1 14 00000 00 0000 430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4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4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2 406 993,2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2 160 030,5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2 614 880,9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55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2 405 893,2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2 158 730,5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2 613 480,9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55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000 2 02 20000 00 0000 150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1 006 560,2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755 868,5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1 210 618,9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3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000 2 02 30000 00 0000 150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1 399 333,0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1 402 862,0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1 402 862,0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12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000 2 07 00000 00 0000 000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929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Динамика налоговых и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НЕНАЛОГОВЫХ ДОХОДОВ, МЛН. РУБЛЕЙ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066977"/>
              </p:ext>
            </p:extLst>
          </p:nvPr>
        </p:nvGraphicFramePr>
        <p:xfrm>
          <a:off x="251520" y="1124744"/>
          <a:ext cx="8640960" cy="542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5049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6864" cy="6480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поступлений налоговых доходов, млн. рублей 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4742816"/>
              </p:ext>
            </p:extLst>
          </p:nvPr>
        </p:nvGraphicFramePr>
        <p:xfrm>
          <a:off x="268743" y="1196752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83567" y="6093296"/>
            <a:ext cx="815245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бюджетообразующим доходным источником бюджета городского округа Лобня 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является налог на доходы физических лиц.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Крупнейшим плательщиком НДФЛ является ОАО "Аэрофлот - российские авиалинии"</a:t>
            </a:r>
          </a:p>
        </p:txBody>
      </p:sp>
    </p:spTree>
    <p:extLst>
      <p:ext uri="{BB962C8B-B14F-4D97-AF65-F5344CB8AC3E}">
        <p14:creationId xmlns:p14="http://schemas.microsoft.com/office/powerpoint/2010/main" val="111286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987824" y="332657"/>
            <a:ext cx="3384376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783899"/>
              </p:ext>
            </p:extLst>
          </p:nvPr>
        </p:nvGraphicFramePr>
        <p:xfrm>
          <a:off x="251521" y="1124745"/>
          <a:ext cx="8208912" cy="566910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831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Основные понятия и определения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Основные задачи и приоритеты  бюджетной политики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Основные задачи и приоритеты налоговой политики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Установленные местные налоги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Оценка потерь бюджета городского округа Лобня от предоставленных налоговых льгот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3041548887"/>
                  </a:ext>
                </a:extLst>
              </a:tr>
              <a:tr h="377465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Основные показатели прогноза социально – экономического развития городского</a:t>
                      </a:r>
                      <a:r>
                        <a:rPr lang="ru-RU" sz="10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 Московской области на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Основные параметры бюджета городского округа Лобня за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2020-2024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Структура доходов бюджета городского округа Лобня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Объем поступлений доходов в бюджет городского</a:t>
                      </a:r>
                      <a:r>
                        <a:rPr lang="ru-RU" sz="10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Объем доходов городского округа Лобня на душу населения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Муниципальный долг городского округа Лобня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Сравнительный анализ бюджета городского округа Лобня на текущий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на очередной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Основные задачи и приоритеты расходов бюджета городского округа Лобня в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2022-2024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годах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Структура расходов бюджета городского округа Лобня на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на плановый период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Расходы бюджета городского округа Лобня по разделам на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на плановый период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 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Расходы бюджета городского округа Лобня по муниципальным программам на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на плановый период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Показатели муниципальных программ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Социально-значимые объекты, реализуемые в городском округе Лобня в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2022-2024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годах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Инвестиционные объекты</a:t>
                      </a:r>
                      <a:r>
                        <a:rPr lang="ru-RU" sz="10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реализуемые в городском округе Лобня в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2022-2024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годах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Меры социальной поддержки в </a:t>
                      </a: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77465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Информация об объеме расходов бюджета городского округа Лобня на душу населения по отраслям экономики и  социальной сферы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Контактные данные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484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Крупнейшие налогоплательщики </a:t>
            </a:r>
            <a:r>
              <a:rPr lang="ru-RU" altLang="ru-RU" sz="1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бюджета </a:t>
            </a: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5294270"/>
              </p:ext>
            </p:extLst>
          </p:nvPr>
        </p:nvGraphicFramePr>
        <p:xfrm>
          <a:off x="251520" y="980726"/>
          <a:ext cx="8640960" cy="4022697"/>
        </p:xfrm>
        <a:graphic>
          <a:graphicData uri="http://schemas.openxmlformats.org/drawingml/2006/table">
            <a:tbl>
              <a:tblPr/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830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Налогоплательщик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Объем  полученных доходов  в бюджет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городского округа Лобня, млн. рублей</a:t>
                      </a:r>
                    </a:p>
                  </a:txBody>
                  <a:tcPr marL="49959" marR="499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81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34617" marR="3461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34617" marR="3461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34617" marR="3461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34617" marR="3461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3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«Аэрофлот – российские авиалинии»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625,8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637,7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498,4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318,5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ЗАО Тетра Пак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"Рольф-Лоджистик"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"ДЕЛЕР НФ И  БИ"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«Стил Технолоджи Компани»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«Компания Металпрофиль»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ЗАО «ЛЗСФ»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«Зика»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«Агро-Авто»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ЗАО «Тэлпрайс»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957441"/>
              </p:ext>
            </p:extLst>
          </p:nvPr>
        </p:nvGraphicFramePr>
        <p:xfrm>
          <a:off x="251520" y="5085184"/>
          <a:ext cx="864096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825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99592" y="260649"/>
            <a:ext cx="7848872" cy="72007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поступлений неналоговых доходов, млн. рублей 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9834851"/>
              </p:ext>
            </p:extLst>
          </p:nvPr>
        </p:nvGraphicFramePr>
        <p:xfrm>
          <a:off x="323528" y="1124744"/>
          <a:ext cx="828091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6795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88832" cy="6480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безвозмездных поступлений, млн. рублей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231801"/>
              </p:ext>
            </p:extLst>
          </p:nvPr>
        </p:nvGraphicFramePr>
        <p:xfrm>
          <a:off x="251520" y="1196752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5750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доходов городского округа Лобня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на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душу населения,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987050"/>
              </p:ext>
            </p:extLst>
          </p:nvPr>
        </p:nvGraphicFramePr>
        <p:xfrm>
          <a:off x="-108520" y="1124744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0153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64807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налоговых и неналоговых доходов на душу </a:t>
            </a:r>
            <a:r>
              <a:rPr lang="ru-RU" altLang="ru-RU" sz="1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НАСЕЛЕНИЯ</a:t>
            </a: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 городских округах Московской области </a:t>
            </a:r>
            <a:r>
              <a:rPr lang="ru-RU" altLang="ru-RU" sz="1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 ЧИСЛЕННОСТЬЮ</a:t>
            </a: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постоянного </a:t>
            </a: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населения </a:t>
            </a:r>
            <a:r>
              <a:rPr lang="ru-RU" altLang="ru-RU" sz="1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ОТ 55 ТЫС. ДО 120 ТЫС. ЧЕЛОВЕК НА 01.01.2021Г.</a:t>
            </a: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4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812094"/>
              </p:ext>
            </p:extLst>
          </p:nvPr>
        </p:nvGraphicFramePr>
        <p:xfrm>
          <a:off x="395536" y="1268760"/>
          <a:ext cx="8496944" cy="549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260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Муниципальный долг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городского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округа Лобня, млн. рублей</a:t>
            </a: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570769"/>
              </p:ext>
            </p:extLst>
          </p:nvPr>
        </p:nvGraphicFramePr>
        <p:xfrm>
          <a:off x="107504" y="1340768"/>
          <a:ext cx="5304408" cy="536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43300"/>
              </p:ext>
            </p:extLst>
          </p:nvPr>
        </p:nvGraphicFramePr>
        <p:xfrm>
          <a:off x="5364089" y="980728"/>
          <a:ext cx="3456383" cy="5432146"/>
        </p:xfrm>
        <a:graphic>
          <a:graphicData uri="http://schemas.openxmlformats.org/drawingml/2006/table">
            <a:tbl>
              <a:tblPr/>
              <a:tblGrid>
                <a:gridCol w="1052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3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Городские округа Московской области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Муниципальный долг 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на </a:t>
                      </a:r>
                      <a:r>
                        <a:rPr lang="ru-RU" sz="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01.01.2021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Уровень муниципального долга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Подольск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 </a:t>
                      </a:r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615,00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49,33%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Солнечногорск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2 412,54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56,23%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Богородский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 1 770,74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50,75%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Сергиево-Посадский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 1 575,26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57,99%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Одинцовский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487,00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12,34%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Наро-Фоминский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463,00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60,01%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Химки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1 256,91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16,95%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Пушкинский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1 070,00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37,81%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Серпухов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715,00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36,60%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Домодедово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680,25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14,15%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Чехов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653,00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33,54%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Дубна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630,00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64,55%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Королев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580,00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19,00%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Дмитровский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550,00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18,83%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Жуковский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517,00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33,23%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Электросталь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515,00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30,44%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Ступино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483,00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25,00%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Дзержинский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474,81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57,43%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Мытищи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450,00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6,96%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Клин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445,98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29,86%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Истра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396,21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10,63%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Красногорск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380,00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5,01%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Лыткарино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374,97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44,54%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Орехово-Зуевский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325,00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14,48%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9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Лобня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307,99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21,61%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Фрязино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306,13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41,03%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Рузский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198,30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17,92%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Луховицы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170,00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21,16%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Можайский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165,00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17,92%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Ивантеевка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149,50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23,10%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Зарайск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130,00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38,90%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Шатура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125,00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63,95%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Егорьевск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103,98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11,57%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845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Серебряные пруды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61,60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25,50%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Протвино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60,00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20,26%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Красноармейск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40,00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12,67%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Котельники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40,00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3,63%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086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7"/>
          <p:cNvSpPr>
            <a:spLocks noGrp="1"/>
          </p:cNvSpPr>
          <p:nvPr>
            <p:ph type="title"/>
          </p:nvPr>
        </p:nvSpPr>
        <p:spPr>
          <a:xfrm>
            <a:off x="251520" y="240680"/>
            <a:ext cx="8640960" cy="81205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Сравнительный анализ бюджета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городского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округа Лобня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                на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текущий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2021 год 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и на очередной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2022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год, тыс. рублей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5495900"/>
              </p:ext>
            </p:extLst>
          </p:nvPr>
        </p:nvGraphicFramePr>
        <p:xfrm>
          <a:off x="395536" y="1340766"/>
          <a:ext cx="8352927" cy="51845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40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22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08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0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963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прироста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658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3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353 081,3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411 035,6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658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6 645,0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6 645,0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63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34 670,9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29 983,3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658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3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127 669,0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136 589,0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658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334 430,2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323 091,9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658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1 085,0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163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2 284 027,9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2 753 002,5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6658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lang="ru-RU" sz="13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кинематография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165 366,1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154 859,2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658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3 582,0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2 432,0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6658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131 145,3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117 574,9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658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103 771,5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100 973,9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6658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5 200,0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91,2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9963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</a:t>
                      </a: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(муниципального)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23 000,0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20 600,0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9930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3 575 144,2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4 063 072,3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113,6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71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64896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Сравнительный анализ бюджета городского округа Лобня на текущий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2021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год и на очередной финансовый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2022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169691"/>
              </p:ext>
            </p:extLst>
          </p:nvPr>
        </p:nvGraphicFramePr>
        <p:xfrm>
          <a:off x="323528" y="1340768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2353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476250" y="1340768"/>
            <a:ext cx="8200206" cy="549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приоритеты расходов бюджета городского округа в </a:t>
            </a:r>
            <a:r>
              <a:rPr lang="ru-RU" alt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2022-202</a:t>
            </a: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 годах 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определены с учетом необходимости решения неотложных проблем экономического и социального развития, достижения целевых показателей, обозначенных в указах Президента Российской Федерации от 7 мая 2012 года, в их числе: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оплаты труда работникам бюджетной сферы;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эффективности и качества услуг в сфере образования, науки, культуры, здравоохранения;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индексация расходов бюджетных учреждений на оплату коммунальных услуг и материальные затраты, увеличение расходов на проведение капитального ремонта учреждений.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</a:t>
            </a:r>
            <a:r>
              <a:rPr lang="ru-RU" alt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alt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77,1 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 расходов бюджета городского округа Лобня или 3</a:t>
            </a:r>
            <a:r>
              <a:rPr lang="en-US" alt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134</a:t>
            </a:r>
            <a:r>
              <a:rPr lang="en-US" alt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042</a:t>
            </a:r>
            <a:r>
              <a:rPr lang="en-US" alt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alt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 составят расходы на социально-культурную сферу (на образование, культуру, физическую культуру и спорт, здравоохранение, социальную политику, средства массовой информации).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Основные социальные приоритеты бюджетной политики в </a:t>
            </a:r>
            <a:r>
              <a:rPr lang="ru-RU" alt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alt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alt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alt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годах: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обязательств в сфере образования, культуры, физической культуры и спорта с учетом определения объема гарантированных муниципальных услуг в данных сферах;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реализации первоочередных задач социальной сферы, поставленных в указах Президента Российской Федерации от 07.05.2012 года № 597 «О мероприятиях по реализации государственной социальной политики».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Дальнейшая реализация программно-целевого принципа планирования бюджета города повышает обоснованность бюджетных ассигнований, обеспечивает их большую прозрачность для общества и наличие более широких возможностей для оценки их эффективности.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04664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задачи и приоритеты расходов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бюджета городского округа Лобня</a:t>
            </a:r>
          </a:p>
        </p:txBody>
      </p:sp>
    </p:spTree>
    <p:extLst>
      <p:ext uri="{BB962C8B-B14F-4D97-AF65-F5344CB8AC3E}">
        <p14:creationId xmlns:p14="http://schemas.microsoft.com/office/powerpoint/2010/main" val="1565230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Структура расходов бюджета городского округа Лобня 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на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2022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2023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и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2024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годов, тыс. руб.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608037"/>
              </p:ext>
            </p:extLst>
          </p:nvPr>
        </p:nvGraphicFramePr>
        <p:xfrm>
          <a:off x="539552" y="1484784"/>
          <a:ext cx="8136904" cy="34660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9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9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98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24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0705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пп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5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5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74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</a:t>
                      </a:r>
                      <a:r>
                        <a:rPr lang="ru-RU" sz="15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3 988 961,8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3 734 435,9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4 258 361,9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474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ru-RU" sz="15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110,5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74 747,0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5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1 373,3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1060">
                <a:tc>
                  <a:txBody>
                    <a:bodyPr/>
                    <a:lstStyle/>
                    <a:p>
                      <a:pPr algn="ctr"/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программных расходов в</a:t>
                      </a:r>
                      <a:r>
                        <a:rPr lang="ru-RU" sz="15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общей сумме расходов %</a:t>
                      </a:r>
                      <a:endParaRPr lang="ru-RU" sz="15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5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5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5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</a:tr>
              <a:tr h="544749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4 063 072,3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3 809 182,9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4 309 735,2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3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6624736" cy="57606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понятия и определения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424936" cy="496855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объем денежных средств, который поступает казну государства на безвозмездной и безвозвратной основе (например, налоги юридических и физических лиц, административные платежи и сборы, безвозмездно поступление и другие)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 направляемые на финансовое обеспечение функций государства и удовлетворение общественных потребностей в сфере образования, здравоохранения, жилищно-коммунального хозяйства, физкультуры и спорта, культуры и других.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 перечисляемые из одного бюджета другому бюджету бюджетной системы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или муниципальный долг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финансовые обязательства возникающие в связи с привлечением кредитов в кредитных организациях, получением бюджетных кредитов и представлением государственных или муниципальных гарантий, а также по выпущенным ценным бумагам</a:t>
            </a:r>
          </a:p>
        </p:txBody>
      </p:sp>
    </p:spTree>
    <p:extLst>
      <p:ext uri="{BB962C8B-B14F-4D97-AF65-F5344CB8AC3E}">
        <p14:creationId xmlns:p14="http://schemas.microsoft.com/office/powerpoint/2010/main" val="2045403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Расходы бюджета городского округа Лобня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по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разделам на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2022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2023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и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2024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годов тыс. рублей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373917"/>
              </p:ext>
            </p:extLst>
          </p:nvPr>
        </p:nvGraphicFramePr>
        <p:xfrm>
          <a:off x="323528" y="1340764"/>
          <a:ext cx="8496944" cy="5166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7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34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18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33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расходов</a:t>
                      </a:r>
                      <a:r>
                        <a:rPr lang="ru-RU" sz="13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40835" algn="l"/>
                        </a:tabLst>
                        <a:defRPr/>
                      </a:pPr>
                      <a:r>
                        <a:rPr kumimoji="0" lang="ru-RU" sz="13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411 035,6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411 014,7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387 629,8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05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29 983,3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26 683,3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26 683,3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136 589,0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110 226,0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101 286,0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323</a:t>
                      </a:r>
                      <a:r>
                        <a:rPr lang="ru-RU" sz="125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091,9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224 530,8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237 644,3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5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2 753 002,5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2 621 666,6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2 978 960,6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154 859,2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3,8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164 046,1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317 847,2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2 432,0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2 432,0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2 432,0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117 574,9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11 847,9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111 984,7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100 973,9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100 973,9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108 973,9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705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</a:t>
                      </a: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государственного</a:t>
                      </a:r>
                      <a:r>
                        <a:rPr lang="ru-RU" sz="125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муниципального) </a:t>
                      </a: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долга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20 600,0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22 831,6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23 363,4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70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4 063 072,3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3 709 182,9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4 309 735,2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395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08912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городского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округа Лобня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213845"/>
              </p:ext>
            </p:extLst>
          </p:nvPr>
        </p:nvGraphicFramePr>
        <p:xfrm>
          <a:off x="395536" y="1268760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46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2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Расходы бюджета городского округа Лобня по муниципальным программам, тыс. рублей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880369"/>
              </p:ext>
            </p:extLst>
          </p:nvPr>
        </p:nvGraphicFramePr>
        <p:xfrm>
          <a:off x="323528" y="1484784"/>
          <a:ext cx="8604955" cy="51377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8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6106">
                  <a:extLst>
                    <a:ext uri="{9D8B030D-6E8A-4147-A177-3AD203B41FA5}">
                      <a16:colId xmlns:a16="http://schemas.microsoft.com/office/drawing/2014/main" xmlns="" val="2594530999"/>
                    </a:ext>
                  </a:extLst>
                </a:gridCol>
                <a:gridCol w="882560">
                  <a:extLst>
                    <a:ext uri="{9D8B030D-6E8A-4147-A177-3AD203B41FA5}">
                      <a16:colId xmlns:a16="http://schemas.microsoft.com/office/drawing/2014/main" xmlns="" val="1431942775"/>
                    </a:ext>
                  </a:extLst>
                </a:gridCol>
                <a:gridCol w="956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2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93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</a:t>
                      </a:r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за 2021 </a:t>
                      </a:r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3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3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3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"Здравоохранение»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5 691,8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7 898,0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«Культура»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160 184,7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207 508,7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194 824,7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204 434,8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358 235,9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«Образование»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1 809 072,0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1 885 879,4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1 865 894,1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1 849 980,8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1 849 980,8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«Социальная защита населения»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71 881,3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86 712,2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77 718,1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78 048,9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78 048,9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«Спорт»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99 780,0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103 211,5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100 413,9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100 413,9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108 413,9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«Развитие сельского хозяйства»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1 629,0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1 629,0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1 629,0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1 629,0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«Экология и окружающая среда»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1 241,7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«Безопасность и обеспечение безопасности жизнедеятельности населения»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37 025,7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41 406,3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36 026,2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32 726,2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32 726,2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«Жилище»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18 415,1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28 023,9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24 607,0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18 126,0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18 262,8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9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«Развитие инженерной инфраструктуры и энергоэффективности»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23 107,2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13 012,0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6 859,0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6 859,0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6 859,0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«Предпринимательство»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5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«Управление имуществом и муниципальными финансами»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243 400,5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267 189,5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303 085,2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305 279,4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305 800,0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институтов гражданского общества, повышение эффективности</a:t>
                      </a:r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самоуправления и реализации молодежной политики»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19 608,9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21 735,5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18 161,6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17 541,6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17 541,6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«Развитие и</a:t>
                      </a:r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дорожно-транспортного </a:t>
                      </a:r>
                    </a:p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комплекса»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123 590,7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122 733,0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123 303,0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96 940,0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88 000,0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 «Цифровое</a:t>
                      </a:r>
                    </a:p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муниципальное образование»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64 685,3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62 668,1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79 978,0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76 267,0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67 064,0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«Архитектура и градостроительство»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478,0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6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«Формирование  современной комфортной городской среды»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234 036,1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281 597,7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283 330,3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183 330,3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183 330,3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1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«Строительство объектов  социальной инфраструктуры»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93 696,5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373 104,6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849 743,1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738 031,5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1 104 528,5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9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«Переселение граждан из  аварийного жилищного фонда»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3 815,5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9 470,2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12 697,6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14 136,5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27 250,0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6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Итого непрограммных расходов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34 235,1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57 331,6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74 110,5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74 747,0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51 373,3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 РАСХОДОВ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3 046 261,2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3 575 144,2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4 063 072,3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3 809 182,9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4 309 735,2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155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Структура расходов бюджета по муниципальным программам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983522"/>
              </p:ext>
            </p:extLst>
          </p:nvPr>
        </p:nvGraphicFramePr>
        <p:xfrm>
          <a:off x="215008" y="1412776"/>
          <a:ext cx="89289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73922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8234139" cy="3629174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55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  <a:r>
              <a:rPr lang="ru-RU" sz="15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муниципальное учреждение, осуществляющее оказание муниципальных услуг, выполнение работ и (или) исполнение муниципальных функций в целях обеспечения реализации предусмотренных законодательством Российской Федерации полномочий органов местного самоуправления, финансовое обеспечение деятельности которого осуществляется за счет средств бюджета городского округа на основании бюджетной сметы.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–</a:t>
            </a:r>
            <a:r>
              <a:rPr lang="ru-RU" sz="15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некоммерческая организация, созданная органом исполнительной власти городского округа для выполнения работ, оказания услуг в целях обеспечения реализации полномочий городского округа в сферах образования, культуры, физической культуры и спорта , а также в иных сферах.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</a:t>
            </a:r>
            <a:r>
              <a:rPr lang="ru-RU" sz="155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организация, созданная муниципальным образованием для выполнения работ, оказания услуг в целях осуществления предусмотренных законодательством Российской Федерации полномочий органов местного самоуправления в сферах науки, образования, здравоохранения, культуры, социальной защиты, занятости населения, физической культуры и спорта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340768"/>
            <a:ext cx="8141853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городском округе Лобня осуществляют свою деятельность:</a:t>
            </a:r>
            <a:b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- 6 казенных учреждений;</a:t>
            </a:r>
            <a:b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- 46 бюджетных учреждений;</a:t>
            </a:r>
            <a:b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- 7 автономных учреждений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239" y="116632"/>
            <a:ext cx="8717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Сведения о количестве муниципальных учреждений осуществляющих свою деятельность на территории </a:t>
            </a:r>
          </a:p>
          <a:p>
            <a:pPr algn="ctr"/>
            <a:r>
              <a:rPr lang="ru-RU" sz="20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97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79512" y="4221088"/>
            <a:ext cx="4248472" cy="2520280"/>
            <a:chOff x="-167989" y="940067"/>
            <a:chExt cx="4488469" cy="21217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940067"/>
              <a:ext cx="4320480" cy="21217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-167989" y="1061310"/>
              <a:ext cx="4488469" cy="2000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75" tIns="20320" rIns="113792" bIns="20320" numCol="1" spcCol="1270" anchor="t" anchorCtr="0">
              <a:noAutofit/>
            </a:bodyPr>
            <a:lstStyle/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Комитет по физической культуре, спорту и работе с молодежью Администрации городского округа Лобня:</a:t>
              </a:r>
              <a:endParaRPr lang="ru-RU" sz="1600" kern="1200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r>
                <a:rPr lang="ru-RU" sz="1600" kern="1200" dirty="0">
                  <a:solidFill>
                    <a:schemeClr val="accent3">
                      <a:lumMod val="50000"/>
                    </a:schemeClr>
                  </a:solidFill>
                </a:rPr>
                <a:t> бюджетных учреждения;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r>
                <a:rPr lang="ru-RU" sz="1600" kern="1200" dirty="0">
                  <a:solidFill>
                    <a:schemeClr val="accent3">
                      <a:lumMod val="50000"/>
                    </a:schemeClr>
                  </a:solidFill>
                </a:rPr>
                <a:t> автономных учреждения.</a:t>
              </a:r>
            </a:p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Администрация городского округа Лобня:</a:t>
              </a:r>
              <a:endParaRPr lang="ru-RU" sz="1600" kern="1200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r>
                <a:rPr lang="ru-RU" sz="1600" kern="1200" dirty="0">
                  <a:solidFill>
                    <a:schemeClr val="accent3">
                      <a:lumMod val="50000"/>
                    </a:schemeClr>
                  </a:solidFill>
                </a:rPr>
                <a:t> казенных учреждений;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r>
                <a:rPr lang="ru-RU" sz="1600" kern="1200" dirty="0">
                  <a:solidFill>
                    <a:schemeClr val="accent3">
                      <a:lumMod val="50000"/>
                    </a:schemeClr>
                  </a:solidFill>
                </a:rPr>
                <a:t> бюджетное учреждение.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427984" y="1412776"/>
            <a:ext cx="4119446" cy="2806144"/>
          </a:xfrm>
          <a:prstGeom prst="rect">
            <a:avLst/>
          </a:prstGeom>
        </p:spPr>
        <p:txBody>
          <a:bodyPr/>
          <a:lstStyle/>
          <a:p>
            <a:pPr lvl="1" rtl="0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Управление образования Администрации городского округа Лобня: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lvl="1" rtl="0"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казенное учреждение;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36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бюджетных учреждений.</a:t>
            </a:r>
          </a:p>
          <a:p>
            <a:pPr lvl="1" rtl="0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Управление культуры Администрации городского округа Лобня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бюджетных учреждений;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автономных учреждения.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8519" y="260648"/>
            <a:ext cx="8208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Подведомственные учреждения 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главных распорядителей бюджетных средств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868BF73-561E-4EB0-BC59-A0F85F3D8C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3569" y="1484784"/>
            <a:ext cx="3384376" cy="273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F589D61-0C7B-4710-8754-77DF77AF172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8024" y="4218920"/>
            <a:ext cx="3733860" cy="2522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331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416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Образование</a:t>
            </a:r>
          </a:p>
        </p:txBody>
      </p:sp>
      <p:sp>
        <p:nvSpPr>
          <p:cNvPr id="3" name="Овал 2"/>
          <p:cNvSpPr/>
          <p:nvPr/>
        </p:nvSpPr>
        <p:spPr>
          <a:xfrm>
            <a:off x="4802384" y="5589240"/>
            <a:ext cx="4234112" cy="108034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19 дошкольных учреждений</a:t>
            </a:r>
          </a:p>
        </p:txBody>
      </p:sp>
      <p:sp>
        <p:nvSpPr>
          <p:cNvPr id="4" name="Овал 3"/>
          <p:cNvSpPr/>
          <p:nvPr/>
        </p:nvSpPr>
        <p:spPr>
          <a:xfrm>
            <a:off x="107504" y="2237456"/>
            <a:ext cx="3888432" cy="1141187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13 общеобразовательных учреждений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7504" y="5589240"/>
            <a:ext cx="4464496" cy="108034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4 учреждения дополнительного образования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4716016" y="2237456"/>
            <a:ext cx="4369959" cy="108034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1 учреждение молодежной политики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07504" y="836713"/>
            <a:ext cx="8928992" cy="10801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Расходы на образование 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202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году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запланированы в объеме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2 753 002,5тыс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 руб.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Оказание услуг в сфере образования осуществляют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5B8F619-E819-4FFB-A1D8-86A6390FB2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2128" y="2669022"/>
            <a:ext cx="4755833" cy="3496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9542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650" y="1628800"/>
            <a:ext cx="83185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запланированы в сумме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154 859,2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сфере культуры: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жителей городского округа услугами организаций культуры,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библиотечного обслуживания населения,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комплектование обеспечения сохранности библиотечных фондов библиотек городского округа,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досуга на территории городского округа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868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направления расходов в сфере культуры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AB4D4B4-97C1-4043-BBAF-B213F5BD09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774631"/>
            <a:ext cx="4608511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475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8064896" cy="486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физическую культуру и спорт в 2022 году запланированы в сумме         100 973,9 тыс. рублей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расходов в сфере физической культуры и спорта: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вовлечение жителей города Лобня в систематические занятия физической культурой и спортом,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условий для инвалидов и лиц с ограниченными возможностями здоровья заниматься физической культурой и спортом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9551" y="260351"/>
            <a:ext cx="7920881" cy="93640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направления расходов </a:t>
            </a:r>
            <a:b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в сфере физической культуры и спорта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7F427F-4177-40C9-981B-3533D33427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9384" y="3573016"/>
            <a:ext cx="4482856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7427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92888" cy="108012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Расходы на жилищно-коммунальное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хозяйство 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в 2022 году</a:t>
            </a:r>
          </a:p>
        </p:txBody>
      </p:sp>
      <p:sp>
        <p:nvSpPr>
          <p:cNvPr id="43011" name="Текст 12"/>
          <p:cNvSpPr>
            <a:spLocks noGrp="1"/>
          </p:cNvSpPr>
          <p:nvPr>
            <p:ph sz="half" idx="1"/>
          </p:nvPr>
        </p:nvSpPr>
        <p:spPr>
          <a:xfrm>
            <a:off x="72008" y="1340768"/>
            <a:ext cx="8532440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Жилищное хозяйство  42 321,7 тыс. рублей</a:t>
            </a:r>
          </a:p>
          <a:p>
            <a:pPr marL="0" indent="0" algn="ctr">
              <a:buNone/>
            </a:pP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Взнос в Фонд капитального ремонта общего имущества многоквартирных домов, за помещения, находящиеся в муниципальной собственности  Оснащение МКД общедомовыми приборами учета энергетических ресурсов и воды Проведение капитального ремонта МКД  Мероприятие по переселению граждан из аварийного жилого фонда  </a:t>
            </a:r>
          </a:p>
          <a:p>
            <a:pPr marL="0" indent="0" algn="just">
              <a:buNone/>
            </a:pPr>
            <a:endParaRPr lang="ru-RU" altLang="ru-RU" sz="1300" dirty="0">
              <a:solidFill>
                <a:schemeClr val="accent3">
                  <a:lumMod val="50000"/>
                </a:schemeClr>
              </a:solidFill>
              <a:highlight>
                <a:srgbClr val="00FFFF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Объект 29">
            <a:extLst>
              <a:ext uri="{FF2B5EF4-FFF2-40B4-BE49-F238E27FC236}">
                <a16:creationId xmlns:a16="http://schemas.microsoft.com/office/drawing/2014/main" xmlns="" id="{EB43407B-A6B2-47A9-B6BA-2BCB466702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95736" y="2492896"/>
            <a:ext cx="4680520" cy="2747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08" name="Прямоугольник 43007">
            <a:extLst>
              <a:ext uri="{FF2B5EF4-FFF2-40B4-BE49-F238E27FC236}">
                <a16:creationId xmlns:a16="http://schemas.microsoft.com/office/drawing/2014/main" xmlns="" id="{F0C1BA6C-636D-47E7-B6BC-7C8182A80A5D}"/>
              </a:ext>
            </a:extLst>
          </p:cNvPr>
          <p:cNvSpPr/>
          <p:nvPr/>
        </p:nvSpPr>
        <p:spPr>
          <a:xfrm>
            <a:off x="323528" y="5240048"/>
            <a:ext cx="40230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 6 014,0 тыс. рублей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Разработка, актуализация схем водоснабжения и водоотведения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 инфраструктуры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DF14E28-590F-4ED7-AB9C-27F659B440F6}"/>
              </a:ext>
            </a:extLst>
          </p:cNvPr>
          <p:cNvSpPr/>
          <p:nvPr/>
        </p:nvSpPr>
        <p:spPr>
          <a:xfrm>
            <a:off x="4856706" y="5013176"/>
            <a:ext cx="41432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  274 756,2 тыс. рублей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старых, устройство новых тротуаров и пешеходных зон, велодорожек, автопарковок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Санитарное содержание территории города 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</a:t>
            </a:r>
          </a:p>
          <a:p>
            <a:pPr algn="ctr"/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 и содержание дворовых территорий, включая установку и модернизацию детских игровых, спортивных  и иных 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387859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99288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задачи и приоритеты  бюджетной политики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НА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2022 год и на плановый период 2023 и 2024 годов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74278" y="1268760"/>
            <a:ext cx="8102178" cy="468052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расходов и переориентация бюджетных ассигнований в рамках существующих бюджетных ограничений на реализацию приоритетных направлений социально-экономической политики городского округа 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endParaRPr lang="ru-RU" alt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измеримых общественно значимых результатов, наиболее важные из которых установлены Указами Президента Российской Федерации и поручениями Губернатора Московской области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en-US" alt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эффективности, прозрачности и подотчетности использования бюджетных средств, при реализации приоритетов и целей социально-экономического развития городского округа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ru-RU" alt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Минимизировать риски несбалансированности бюджета при бюджетном планировании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en-US" alt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муниципального финансового контроля с целью его ориентации на оценку эффективности бюджетных расходов </a:t>
            </a:r>
          </a:p>
        </p:txBody>
      </p:sp>
    </p:spTree>
    <p:extLst>
      <p:ext uri="{BB962C8B-B14F-4D97-AF65-F5344CB8AC3E}">
        <p14:creationId xmlns:p14="http://schemas.microsoft.com/office/powerpoint/2010/main" val="1775969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539552" y="323901"/>
            <a:ext cx="8047124" cy="58482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Расходы на дорожное хозяйство в 2022 году</a:t>
            </a:r>
          </a:p>
        </p:txBody>
      </p:sp>
      <p:sp>
        <p:nvSpPr>
          <p:cNvPr id="44036" name="Объект 3"/>
          <p:cNvSpPr>
            <a:spLocks noGrp="1"/>
          </p:cNvSpPr>
          <p:nvPr>
            <p:ph sz="half" idx="1"/>
          </p:nvPr>
        </p:nvSpPr>
        <p:spPr>
          <a:xfrm>
            <a:off x="5220072" y="4005064"/>
            <a:ext cx="3888431" cy="1124881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altLang="ru-RU" sz="1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  </a:t>
            </a:r>
          </a:p>
          <a:p>
            <a:pPr marL="0" indent="0">
              <a:buNone/>
              <a:defRPr/>
            </a:pPr>
            <a:r>
              <a:rPr lang="ru-RU" altLang="ru-RU" sz="1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43 303,00 тыс. рублей.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9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77824D-1F31-4CB7-BD80-45F104A967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881" y="3765842"/>
            <a:ext cx="4365131" cy="2728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C07B0ED-A5D8-4651-9584-CDD6F3DB26AE}"/>
              </a:ext>
            </a:extLst>
          </p:cNvPr>
          <p:cNvSpPr/>
          <p:nvPr/>
        </p:nvSpPr>
        <p:spPr>
          <a:xfrm>
            <a:off x="107503" y="1735942"/>
            <a:ext cx="4572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и ямочный ремонт автомобильных дорог  69 500,0 тыс. рублей.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0E39BEA-B876-44B4-BD72-BF820D82CEAF}"/>
              </a:ext>
            </a:extLst>
          </p:cNvPr>
          <p:cNvSpPr/>
          <p:nvPr/>
        </p:nvSpPr>
        <p:spPr>
          <a:xfrm>
            <a:off x="71747" y="2924945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асфальтового покрытия дворовых территорий 24 500,0 тыс. рублей.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059E1DF-4820-45B0-8525-3F3B70BBA269}"/>
              </a:ext>
            </a:extLst>
          </p:cNvPr>
          <p:cNvSpPr/>
          <p:nvPr/>
        </p:nvSpPr>
        <p:spPr>
          <a:xfrm>
            <a:off x="5220072" y="522920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движения  4 000,0 тыс. рублей.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79FA58-874A-41AD-A345-8313284EF0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0073" y="1388715"/>
            <a:ext cx="3986603" cy="2657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8943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2" y="32550"/>
            <a:ext cx="8352928" cy="100811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программы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«Здравоохранение»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625028"/>
              </p:ext>
            </p:extLst>
          </p:nvPr>
        </p:nvGraphicFramePr>
        <p:xfrm>
          <a:off x="467544" y="1412776"/>
          <a:ext cx="8208000" cy="3528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2110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работников предприятий, прошедших диспансеризацию (за исключением предприятий, работающих за счет средств бюджета Московской области)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9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населения, прикрепленного к медицинским организациям на территории городского округа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12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медицинских работников (врачей первичного звена и специалистов узкого профиля), обеспеченных жильем, из числа привлеченных и нуждающихся в жилье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335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3568" y="404665"/>
            <a:ext cx="7560840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769773"/>
              </p:ext>
            </p:extLst>
          </p:nvPr>
        </p:nvGraphicFramePr>
        <p:xfrm>
          <a:off x="467544" y="1340768"/>
          <a:ext cx="8280782" cy="49437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0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811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77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15 750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15 750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16 537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17 363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79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библиотек, внедривших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стандарты деятельности библиотеки нового формата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8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библиотек (на 1 жителя в год) (комплектование книжных фондов муниципальных общедоступных библиотек)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посещений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1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посещаемости общедоступных (публичных) библиотек, а также культурно-массовых мероприятий, проводимых в библиотеках Московской области к уровню 2017 года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9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организаций культуры (профессиональных театров) МАУ по отношению к уровню 2010 года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 «Камерная сцена» / Театр «Куклы и люди» 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по отношению к базовому значению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348/213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150/210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151/211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152/212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56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праздничных и культурно-массовых мероприятий, в т.ч. творческих фестивалей и конкурсов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139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848872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907574"/>
              </p:ext>
            </p:extLst>
          </p:nvPr>
        </p:nvGraphicFramePr>
        <p:xfrm>
          <a:off x="467360" y="1340767"/>
          <a:ext cx="8352000" cy="51845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770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0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посетителей киномероприятий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70.8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26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объектов организаций культуры (по которым проведен текущий ремонт, техническое переоснащение современным непроизводственным оборудованием и благоустройство территории)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9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посещений театров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(мероприятий в России)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29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привлекаемых к участию в творческих мероприятиях сферы культуры</a:t>
                      </a: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67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на 15% числа посещений организаций культуры к уровню 2018 года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посещений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174,376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187,740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193,529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198,901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202,561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62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(реконструированных) и капитально отремонтированных объектов организаций культуры</a:t>
                      </a: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20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организаций культуры, получивших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современное оборудование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2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080563"/>
              </p:ext>
            </p:extLst>
          </p:nvPr>
        </p:nvGraphicFramePr>
        <p:xfrm>
          <a:off x="467544" y="1412777"/>
          <a:ext cx="8352000" cy="44644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180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9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организаций культуры оснащенных кинооборудованием</a:t>
                      </a: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18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посещений платных культурно-массовых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 клубов и домов культуры к уровню 2018 года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18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участников клубных формирований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уровню 2018 года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02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учреждений культуры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области, по которым осуществлено развитие материально-технической базы (в части увеличения стоимости основных средств)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18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801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7 до 15 лет, обучающихся по предпрофессиональным программам в области искусств</a:t>
                      </a: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898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55576" y="404665"/>
            <a:ext cx="770485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923591"/>
              </p:ext>
            </p:extLst>
          </p:nvPr>
        </p:nvGraphicFramePr>
        <p:xfrm>
          <a:off x="467544" y="1196751"/>
          <a:ext cx="8316000" cy="52875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077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76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40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«Архивный фонд»,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общего количества архивных фондов, хранящихся в муниципальном архиве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34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470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 в общей сумме указанной субвенции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49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посетителей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культуры и отдыха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952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720080"/>
          </a:xfrm>
        </p:spPr>
        <p:txBody>
          <a:bodyPr>
            <a:norm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336490"/>
              </p:ext>
            </p:extLst>
          </p:nvPr>
        </p:nvGraphicFramePr>
        <p:xfrm>
          <a:off x="467544" y="1340769"/>
          <a:ext cx="8352000" cy="50203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580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4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от трех до семи лет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8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3-х лет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89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области, всего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620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87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8219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808299"/>
              </p:ext>
            </p:extLst>
          </p:nvPr>
        </p:nvGraphicFramePr>
        <p:xfrm>
          <a:off x="467544" y="1340767"/>
          <a:ext cx="8352000" cy="49230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724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99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02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 текущего года, набравших 220 баллов и более по 3 предметам, к общему количеству выпускников текущего года, сдававших ЕГЭ по 3 и более предметам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2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84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детей, охваченных деятельностью детских технопарков «Кванториум» (мобильных технопарков «Кванториум»)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 (нарастающим итогом)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0,284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25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30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«Социальная защита населения»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763304"/>
              </p:ext>
            </p:extLst>
          </p:nvPr>
        </p:nvGraphicFramePr>
        <p:xfrm>
          <a:off x="395535" y="1268760"/>
          <a:ext cx="8352000" cy="51271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660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бедности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2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долголетие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72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среда – Доступность для инвалидов и других маломобильных групп населения муниципальных приоритетных объектов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5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72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5 до 18 лет, получающих дополнительное образование, в общей численности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детей-инвалидов такого возраста.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064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которы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93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6789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26681"/>
              </p:ext>
            </p:extLst>
          </p:nvPr>
        </p:nvGraphicFramePr>
        <p:xfrm>
          <a:off x="467543" y="1268761"/>
          <a:ext cx="8388000" cy="52791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694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96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96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пострадавших в результате несчастных случаев на производстве со смертельным исходом в расчете на 1000 работающих (организаций, занятых в экономике муниципального образования), промилле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промилле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0,067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0,059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45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 всего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73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расходов, направляемых на предоставление субсидий СО НКО, в общем объеме расходов бюджета городского округа Лобня на социальную сферу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1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 финансовая поддержка органами местного самоуправления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0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имущественная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органами местного самоуправления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7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2520,6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9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консультационная поддержка органами местного самоуправления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95E5DD1-AA2A-4DF9-AC37-B2D97B5B97BF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280920" cy="86409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b="1" cap="none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 МУНИЦИПАЛЬНОЙ  ПРОГРАММЫ</a:t>
            </a:r>
            <a:r>
              <a:rPr lang="ru-RU" altLang="ru-RU" sz="1600" b="1" cap="none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altLang="ru-RU" sz="1600" b="1" cap="none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cap="none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</a:t>
            </a:r>
            <a:r>
              <a:rPr lang="ru-RU" altLang="ru-RU" sz="1600" b="1" cap="none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СОЦИАЛЬНАЯ ЗАЩИТА НАСЕЛЕНИЯ»</a:t>
            </a:r>
            <a:endParaRPr lang="ru-RU" altLang="ru-RU" sz="1600" b="1" cap="none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3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92088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задачи и приоритеты налоговой политики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         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НА 2022 год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и на плановый период 2023 и 2024 годов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8064896" cy="532859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эффективной и стабильной налоговой системы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сбалансированности и создание условий для устойчивого исполнения бюджета города, увеличение налоговых и неналоговых доходов 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налогового администрирования, взаимодействие и совместная работа с администраторами доходов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 по противодействию уклонения от налогообложения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развитие новых производств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развитие среднего и малого предпринимательства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инвестиций, создание благоприятных условий для осуществления инвестиционной деятельности в городском округе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дополнительной социальной поддержки жителей городского округа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мониторинга и совершенствование системы налогообложения недвижимого имущества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существующей системы налоговых льгот, осуществление мониторинга эффективности налоговых льгот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недоимки по налогам и сборам, по арендным и иным платежам в бюджет городского округа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эффективного использования имущества, находящегося в муниципальной собственности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снижения уровня поступления неналоговых платежей в бюджет городского округа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новых источников пополнения бюджета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5201498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«Спорт»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15035"/>
              </p:ext>
            </p:extLst>
          </p:nvPr>
        </p:nvGraphicFramePr>
        <p:xfrm>
          <a:off x="467544" y="1340771"/>
          <a:ext cx="8352000" cy="51806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011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8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97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молодежи (возраст 3-29 лет), систематически занимающихся физической культурой и спортом, в общей численности детей и молодежи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47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kern="1200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 среднего возраста (женщины: 30-54 года; мужчины: 30-59 лет), систематически занимающихся физической культурой и спортом, в общей численности граждан среднего возраста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11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старшего возраста (женщины: 55-79 лет; мужчины: 60-79 лет), систематически занимающихся физической культурой и спортом, в общей численности граждан старшего возраста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5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спортивных площадок, управляемых в соответствии со стандартом их использования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6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Московской области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28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923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921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43204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«Спорт»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901669"/>
              </p:ext>
            </p:extLst>
          </p:nvPr>
        </p:nvGraphicFramePr>
        <p:xfrm>
          <a:off x="467544" y="1268760"/>
          <a:ext cx="8352000" cy="52899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705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8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33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Московской области, занимающихся в спортивных организациях, в общей численности детей и молодежи в возрасте 6-15 лет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08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</a:t>
                      </a:r>
                      <a:r>
                        <a:rPr lang="ru-RU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образования </a:t>
                      </a: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Московской области, занятого в экономике, занимающегося физической культурой и спортом, в общей численности населения, занятого в экономике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33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55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массовых, официальных физкультурных и спортивных мероприятий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imSun;宋体"/>
                          <a:cs typeface="Times New Roman" panose="02020603050405020304" pitchFamily="18" charset="0"/>
                        </a:rPr>
                        <a:t>142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imSun;宋体"/>
                          <a:cs typeface="Times New Roman" panose="02020603050405020304" pitchFamily="18" charset="0"/>
                        </a:rPr>
                        <a:t>145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imSun;宋体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imSun;宋体"/>
                          <a:cs typeface="Times New Roman" panose="02020603050405020304" pitchFamily="18" charset="0"/>
                        </a:rPr>
                        <a:t>154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5111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</a:t>
                      </a:r>
                      <a:r>
                        <a:rPr lang="ru-RU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 </a:t>
                      </a: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841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и студентов </a:t>
                      </a:r>
                      <a:r>
                        <a:rPr lang="ru-RU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 </a:t>
                      </a: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50,9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433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(отремонтированных, модернизированных) плоскостных спортивных сооружений в муниципальных образованиях Московской области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6588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15200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«Развитие сельского хозяйства»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402286"/>
              </p:ext>
            </p:extLst>
          </p:nvPr>
        </p:nvGraphicFramePr>
        <p:xfrm>
          <a:off x="395536" y="1484785"/>
          <a:ext cx="8352640" cy="2592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5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67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земель, обработанных от борщевика Сосновского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 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отловленных безнадзорных животных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6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экспорта продукции АПК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долл. США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11 188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12 978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15 080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16 110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407707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«Экология и окружающая среда»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255027"/>
              </p:ext>
            </p:extLst>
          </p:nvPr>
        </p:nvGraphicFramePr>
        <p:xfrm>
          <a:off x="406800" y="4725144"/>
          <a:ext cx="8352000" cy="15841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715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25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исследуемых компонентов водной среды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1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вовлеченного в экологические мероприятия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9067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«Безопасность»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49974"/>
              </p:ext>
            </p:extLst>
          </p:nvPr>
        </p:nvGraphicFramePr>
        <p:xfrm>
          <a:off x="467544" y="1268759"/>
          <a:ext cx="8244000" cy="53285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902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530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общего количества преступлений, совершенных на территории муниципального образования, не менее чем на 5% ежегодно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преступлений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40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 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9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граждан, принимающих участие в деятельности народных дружин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9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доли несовершеннолетних в общем числе лиц, совершивших преступления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2274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коммерческих объектов,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2274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подъездов многоквартирных домов,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342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«Безопасность»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608471"/>
              </p:ext>
            </p:extLst>
          </p:nvPr>
        </p:nvGraphicFramePr>
        <p:xfrm>
          <a:off x="467544" y="1340768"/>
          <a:ext cx="8352000" cy="51618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296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00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зданий (помещений) территориальных органов МВД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654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социальных объектов и мест с массовым пребыванием людей,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5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числа лиц, состоящих на диспансерном наблюдении с диагнозом «Употребление наркотиков с вредными последствиями»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29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Благоустроим кладбища «Доля кладбищ, соответствующих Региональному стандарту»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0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Инвентаризация мест захоронений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37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837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готовности городского округа Лобня Московской области к действиям по предназначению при возникновении чрезвычайных ситуаций (происшествий) природного и техногенного характера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3508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«Безопасность»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145449"/>
              </p:ext>
            </p:extLst>
          </p:nvPr>
        </p:nvGraphicFramePr>
        <p:xfrm>
          <a:off x="395536" y="1268760"/>
          <a:ext cx="8352000" cy="4824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140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органом местного самоуправления муниципального образования полномочия по обеспечению безопасности людей на воде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altLang="en-US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75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городского округа Лобня Московской области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75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городского округа Лобня Московской области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14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степени пожарной защищенности городского округа Лобня Московской области, по отношению к базовому периоду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71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процента запасов материально-технических, продовольственных, медицинских и иных средств в целях гражданской обороны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14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степени готовности к использованию по предназначению защитных сооружений и иных объектов ГО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0048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40453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«Жилище»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00237"/>
              </p:ext>
            </p:extLst>
          </p:nvPr>
        </p:nvGraphicFramePr>
        <p:xfrm>
          <a:off x="395536" y="1204203"/>
          <a:ext cx="8424000" cy="53271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615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8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тыс.кв.м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09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семей, улучшивших  жилищные условия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58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земельных участков, планируемых к вовлечению в целях индивидуального жилищного строительства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58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земельных участков, планируемых к вовлечению в целях индивидуального жилищного строительства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58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получивших свидетельство о праве на получение социальной выплаты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7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подпрограммы,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69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 в отчетном году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99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детей-сирот и детей, оставшихся без попечения родителей, лиц из 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9723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809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 МУНИЦИПАЛЬНОЙ ПРОГРАММЫ «РАЗВИТИЕ ИНЖЕНЕРНОЙ  ИНФРАСТРУКТУРЫ  И  ЭНЕРГОЭФФЕКТИВНОСТИ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52553"/>
              </p:ext>
            </p:extLst>
          </p:nvPr>
        </p:nvGraphicFramePr>
        <p:xfrm>
          <a:off x="468472" y="1268760"/>
          <a:ext cx="8352000" cy="504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271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7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актуализированных схем теплоснабжения, водоснабжения и водоотведения, программ комплексного развития коммунальной инфраструктуры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2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</a:t>
                      </a:r>
                      <a:r>
                        <a:rPr lang="ru-RU" sz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коммунальной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инфраструктуры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(котельные, ЦТП, сети) 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6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готовности объектов жилищно-коммунального хозяйства городского округа к осенне-зимнему периоду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37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В, С, D)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7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99,1</a:t>
                      </a:r>
                      <a:endParaRPr lang="ru-RU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46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Бережливый учет- оснащенность многоквартирных домов общедомовыми приборами учета 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46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 с присвоенными  классами энергоэффективности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1574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«Предпринимательство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571056"/>
              </p:ext>
            </p:extLst>
          </p:nvPr>
        </p:nvGraphicFramePr>
        <p:xfrm>
          <a:off x="468472" y="1268761"/>
          <a:ext cx="8352000" cy="52481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139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44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заполняемости многопрофильных индустриальных парков, технологических парков, промышленных площадок индустриальных парков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69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многопрофильных индустриальных парков, технологических парков, промышленных площадок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94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привлеченных резидентов на территории многофункциональных индустриальных парков,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технологических парков, промышленных площадок муниципальных образований Московской области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территории, на которую привлечены новые резиденты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3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79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 труда в базовых несырьевых отраслях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2827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2683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6120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229634"/>
              </p:ext>
            </p:extLst>
          </p:nvPr>
        </p:nvGraphicFramePr>
        <p:xfrm>
          <a:off x="409575" y="1268760"/>
          <a:ext cx="8352000" cy="52684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5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80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L="36000" marR="36000" marT="9525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85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объявленных торгов)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несостоявшихся торгов от общего количества объявленных торгов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общей экономии денежных средств от общей </a:t>
                      </a:r>
                      <a:r>
                        <a:rPr lang="ru-RU" sz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суммы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состоявшихся </a:t>
                      </a:r>
                      <a:r>
                        <a:rPr lang="ru-RU" sz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</a:t>
                      </a:r>
                      <a:endParaRPr lang="ru-RU" altLang="en-US" sz="1200" b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81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закупок среди субъектов малого и </a:t>
                      </a:r>
                      <a:r>
                        <a:rPr lang="ru-RU" sz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едпринима-тельства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социально ориентированных некоммерческих организаций, осуществляемых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количество участников на торгах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42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88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17,09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малого и </a:t>
                      </a:r>
                      <a:r>
                        <a:rPr lang="ru-RU" sz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расчете на 10 тыс. человек населения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63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897186"/>
              </p:ext>
            </p:extLst>
          </p:nvPr>
        </p:nvGraphicFramePr>
        <p:xfrm>
          <a:off x="467544" y="1268760"/>
          <a:ext cx="8207375" cy="45689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4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6581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2387">
                <a:tc>
                  <a:txBody>
                    <a:bodyPr/>
                    <a:lstStyle/>
                    <a:p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  в отношении земельных участков:</a:t>
                      </a:r>
                    </a:p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          </a:r>
                    </a:p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строительства;</a:t>
                      </a:r>
                    </a:p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приобретенных (предоставленных) для личного подсобного хозяйства, садоводства, огородничества или животноводства, а также дачного хозяйства;</a:t>
                      </a:r>
                    </a:p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          </a:r>
                    </a:p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  в отношении прочих земельных участков.</a:t>
                      </a: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   12,8%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  12,5%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   12,9%</a:t>
                      </a:r>
                    </a:p>
                    <a:p>
                      <a:pPr algn="ctr"/>
                      <a:endParaRPr lang="ru-RU" sz="12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4394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050804"/>
              </p:ext>
            </p:extLst>
          </p:nvPr>
        </p:nvGraphicFramePr>
        <p:xfrm>
          <a:off x="422600" y="1196752"/>
          <a:ext cx="8244000" cy="53694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386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Вновь созданные предприятия МСП в сфере производства или услуг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вновь созданных субъектов МСП участниками проекта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тыс.ед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занятых в сфере малого и среднего предпринимательства, включая индивидуальных предпринимателей за отчетный период (прошедший год)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10 637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11 424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12 132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12 750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самозанятых граждан, зафиксировавших свой статус, с учетом введения налогового режима для самозанятых, нарастающим итогом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площадью торговых объектов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кв.м/1000 человек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1 213,5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1 280,0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1 281,0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1 282,0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1 282,0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площадей торговых объектов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кв.м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незаконных нестационарных торговых объектов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посадочных мест на объектах общественного питания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Посадочные места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рабочих мест на объектах бытового обслуживания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места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7123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«Управление имуществом и муниципальными финансами»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513152"/>
              </p:ext>
            </p:extLst>
          </p:nvPr>
        </p:nvGraphicFramePr>
        <p:xfrm>
          <a:off x="438556" y="1412776"/>
          <a:ext cx="8352000" cy="51247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5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20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использования земель</a:t>
                      </a: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государственных и муниципальных услуг в области земельных отношений, по которым соблюдены регламентные сроки оказания услуг, к общему количеству государственных и муниципальных услуг в области земельных отношений, оказанных ОМСУ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незаконных решений по земле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1633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«Управление имуществом и муниципальными финансами»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522953"/>
              </p:ext>
            </p:extLst>
          </p:nvPr>
        </p:nvGraphicFramePr>
        <p:xfrm>
          <a:off x="397727" y="1196749"/>
          <a:ext cx="8352000" cy="53209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7037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земельного налога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79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недвижимости у которых адреса приведены структуре федеральной информационной адресной системе, внесены в федеральную информационную адресную систему и имеют географические координаты</a:t>
                      </a: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879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проведенных аукционов на право заключения договоров аренды земельных участков для субъектов малого и среднего предпринимательства от общего количества таких торгов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79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муниципальным заказом, от общего числа муниципальных служащих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30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муниципального долга городского округа Лобня к годовому объему доходов бюджета городского округа Лобня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530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расходов на обслуживание муниципального долга к объему расходов бюджета муниципального образования, за исключением объема расходов, которые осуществляются за счет субвенций, предоставляемых из бюджета бюджетной системы РФ (статья 111 БК РФ)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1197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«Развитие институтов гражданского общества, повышение  эффективности местного самоуправления и </a:t>
            </a:r>
            <a:r>
              <a:rPr lang="ru-RU" altLang="ru-RU" sz="1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                                        реализации молодежной </a:t>
            </a: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политики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907542"/>
              </p:ext>
            </p:extLst>
          </p:nvPr>
        </p:nvGraphicFramePr>
        <p:xfrm>
          <a:off x="369808" y="1268761"/>
          <a:ext cx="8352000" cy="48161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6492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населения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СМИ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174,96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2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в социальных сетях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959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959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5841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млн.чел.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0,00585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0,00590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0,00595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16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вовлечению в творческую деятельность, от общего числа молодежи муниципального образования, 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6025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«Развитие и функционирование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                                                               дорожно-транспортного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комплекса»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612279"/>
              </p:ext>
            </p:extLst>
          </p:nvPr>
        </p:nvGraphicFramePr>
        <p:xfrm>
          <a:off x="396464" y="1412776"/>
          <a:ext cx="8352000" cy="40221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365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8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</a:t>
                      </a:r>
                      <a:r>
                        <a:rPr lang="en-US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количество погибших на 100 тыс.населения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случаев </a:t>
                      </a:r>
                      <a:r>
                        <a:rPr lang="en-US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на 100 тыс.</a:t>
                      </a: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населения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60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(капитальный ремонт) сети автомобильных дорог общего пользования местного значения (оценивается на конец года)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км/тыс.кв.м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26,36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27,00</a:t>
                      </a:r>
                    </a:p>
                  </a:txBody>
                  <a:tcPr marL="39370" marR="3937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27,00</a:t>
                      </a:r>
                    </a:p>
                  </a:txBody>
                  <a:tcPr marL="39370" marR="3937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27,00</a:t>
                      </a:r>
                    </a:p>
                  </a:txBody>
                  <a:tcPr marL="39370" marR="3937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27,00</a:t>
                      </a:r>
                    </a:p>
                  </a:txBody>
                  <a:tcPr marL="39370" marR="39370" marT="36195" marB="3619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60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поездок, оплаченных посредством безналичных расчетов, в общем количестве оплаченных пассажирами поездок на конец года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4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парковочного пространства на улично-дорожной сети (оценивается на конец года)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 места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35 409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расписания на автобусных маршрутах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4652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144491"/>
              </p:ext>
            </p:extLst>
          </p:nvPr>
        </p:nvGraphicFramePr>
        <p:xfrm>
          <a:off x="423607" y="1268757"/>
          <a:ext cx="8352000" cy="52371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648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0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4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4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ожидания в очереди  для получения государственных (муниципальных) услуг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0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заявителей МФЦ, ожидающих в очереди более 11,5 минут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0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требований комфортности и доступности МФЦ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702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70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22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0576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299196"/>
              </p:ext>
            </p:extLst>
          </p:nvPr>
        </p:nvGraphicFramePr>
        <p:xfrm>
          <a:off x="434386" y="1340768"/>
          <a:ext cx="8352000" cy="51021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20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kumimoji="0" lang="ru-RU" altLang="ru-RU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 направляемых исключительно в электронном виде с использованием МСЭД и средств электронной подписи</a:t>
                      </a:r>
                      <a:endParaRPr kumimoji="0" lang="ru-RU" altLang="ru-RU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проникновения ЕСИА муниципальном образовании Московской области</a:t>
                      </a:r>
                      <a:endParaRPr lang="en-US" altLang="en-US" sz="115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 услуги – Доля муниципальных (государственных) услуг, по которым нарушены регламентные сроки</a:t>
                      </a:r>
                      <a:endParaRPr kumimoji="0" lang="ru-RU" altLang="ru-RU" sz="115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kumimoji="0" lang="ru-RU" altLang="ru-RU" sz="115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Повторные обращения – Доля обращений, поступивших на портал «Добродел», по которым поступили повторные обращения</a:t>
                      </a:r>
                      <a:endParaRPr lang="en-US" altLang="en-US" sz="115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Отложенные решения – Доля отложенных решений от числа ответов, предоставленных на портале «Добродел» (два и более раз.)</a:t>
                      </a:r>
                      <a:endParaRPr lang="en-US" altLang="en-US" sz="115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Ответь вовремя – Доля жалоб, поступивших на портал «Добродел», по которым нарушен срок подготовки ответа</a:t>
                      </a:r>
                      <a:endParaRPr lang="en-US" altLang="en-US" sz="115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3575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441442"/>
              </p:ext>
            </p:extLst>
          </p:nvPr>
        </p:nvGraphicFramePr>
        <p:xfrm>
          <a:off x="432195" y="1268760"/>
          <a:ext cx="8388000" cy="51805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079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467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государственных и муниципальных образовательных организаций, реализующих программы начального общего, основного общего, среднего общего образования, в учебных классах которых обеспечена возможность беспроводного широкополосного доступа к информаци-онно-телекоммуникационной сети "Интернет" по технологии WiFi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28,42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496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общеобразовательных организаций в муниципальном образовании Московской области, подключенных к сети Интернет на скорости: для общеобразовательных организаций, расположенных в городских населенных пунктах – не менее 100 Мбит/с;</a:t>
                      </a:r>
                      <a:b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общеобразовательных организаций, расположенных в сельских населенных пунктах, – не менее 50 Мбит/с**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13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72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72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87,4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72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72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87,7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812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</a:t>
                      </a:r>
                    </a:p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учреждений культуры, расположенных в городских населенных пунктах, – не менее 50 Мбит/с; для учреждений культуры, расположенных в сельских населенных пунктах, – не менее 10 Мбит/с***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13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53,85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76,93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051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7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«Архитектура и градостроительство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531331"/>
              </p:ext>
            </p:extLst>
          </p:nvPr>
        </p:nvGraphicFramePr>
        <p:xfrm>
          <a:off x="408112" y="1268761"/>
          <a:ext cx="8352000" cy="43426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7976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5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утвержденного генерального плана городского округа (внесение изменений в генеральный план городского округа)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7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ликвидированных самовольных, недостроенных и аварийных объектов на территории городского округа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3603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1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«Формирование современной комфортной городской среды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572537"/>
              </p:ext>
            </p:extLst>
          </p:nvPr>
        </p:nvGraphicFramePr>
        <p:xfrm>
          <a:off x="395536" y="1360434"/>
          <a:ext cx="8424000" cy="52567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413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644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территорий, реализованных без привлечения средств федерального бюджета и бюджета Московской области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014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разработанных концепций благоустройства общественных территорий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219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разработанных проектов благоустройства общественных территорий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331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установленных детских игровых площадок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908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благоустроенных дворовых территорий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4674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среды.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поселениях*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систем наружного освещения, на которых реализованы мероприятия по устройству и капитальному ремонту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33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832648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936122"/>
              </p:ext>
            </p:extLst>
          </p:nvPr>
        </p:nvGraphicFramePr>
        <p:xfrm>
          <a:off x="467544" y="1268760"/>
          <a:ext cx="8207375" cy="51359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2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5073">
                <a:tc>
                  <a:txBody>
                    <a:bodyPr/>
                    <a:lstStyle/>
                    <a:p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12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 если к</a:t>
                      </a: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адастровая стоимость объекта не превышает 300 млн. рублей: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квартира, комната - 0,1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незавершенного строительства в случае, если проектируемым назначением таких объектов является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недвижимые комплексы, в состав которых входит хотя бы один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гаражи и машино-места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хозяйственные строения или сооружения, площадь каждого из которых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Федерации,</a:t>
                      </a:r>
                      <a:r>
                        <a:rPr lang="ru-RU" sz="12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процента.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налогообложения, кадастровая стоимость каждого из которых превышает 300 млн. рублей, - 2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прочих объектов налогообложения - 0,5 процента.</a:t>
                      </a: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   4,4%</a:t>
                      </a:r>
                    </a:p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  4,4%</a:t>
                      </a:r>
                    </a:p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   4,5%</a:t>
                      </a: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9689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Формирование современной комфортной городской среды»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496619"/>
              </p:ext>
            </p:extLst>
          </p:nvPr>
        </p:nvGraphicFramePr>
        <p:xfrm>
          <a:off x="467544" y="1268760"/>
          <a:ext cx="8352000" cy="51689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183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0523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в отношении которых реализованы мероприятия по устройству архитектурно-художественного освещения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300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Соответствие нормативу обеспеченности парками культуры и отдыха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377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посетителей парков культуры и отдыха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9747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6 827,3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377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Протяженность линий наружного освещения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292,0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294,0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295,0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296,0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297,0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377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Потребление электроэнергии на уличное освещение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тыс.кВт/ч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6 700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6 800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6 900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7 000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377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отремонтированных подъездов в МКД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193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213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1300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МКД, в которых проведен капитальный ремонт в рамках региональной программы 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1300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отремонтированных объектов жилищного фонда (домов)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/>
          <p:nvPr/>
        </p:nvGraphicFramePr>
        <p:xfrm>
          <a:off x="4572000" y="2895600"/>
          <a:ext cx="97536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7674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ru-RU" altLang="ru-RU" sz="16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6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«Строительство объектов социальной инфраструктуры</a:t>
            </a:r>
            <a:r>
              <a:rPr lang="ru-RU" altLang="ru-RU" sz="16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1600" b="1" kern="0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78028"/>
              </p:ext>
            </p:extLst>
          </p:nvPr>
        </p:nvGraphicFramePr>
        <p:xfrm>
          <a:off x="467544" y="1484784"/>
          <a:ext cx="8352000" cy="27383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378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7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дошкольного образования за счет бюджетных средств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(единица)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indent="0" algn="ctr" defTabSz="4572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kern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en-US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7254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«Переселение граждан из аварийного жилищного фонда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201535"/>
              </p:ext>
            </p:extLst>
          </p:nvPr>
        </p:nvGraphicFramePr>
        <p:xfrm>
          <a:off x="467545" y="1340768"/>
          <a:ext cx="8244000" cy="34563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80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42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после 01.01.2017 года, расселенного по Подпрограмме 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1,01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0,03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0,14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39370" marR="39370" marT="53975" marB="5397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813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после 01.01.2017 года, расселенного по Подпрограмме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0,082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0,004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0,008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0,012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0,032</a:t>
                      </a:r>
                    </a:p>
                  </a:txBody>
                  <a:tcPr marL="39370" marR="39370" marT="53975" marB="5397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3448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4"/>
          <p:cNvSpPr>
            <a:spLocks noGrp="1"/>
          </p:cNvSpPr>
          <p:nvPr>
            <p:ph type="title"/>
          </p:nvPr>
        </p:nvSpPr>
        <p:spPr>
          <a:xfrm>
            <a:off x="899591" y="260648"/>
            <a:ext cx="7704857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Социально-значимые объекты, реализуемые 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в городском округе Лобня в 2022-2024 годах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035000"/>
              </p:ext>
            </p:extLst>
          </p:nvPr>
        </p:nvGraphicFramePr>
        <p:xfrm>
          <a:off x="179512" y="1268760"/>
          <a:ext cx="8628454" cy="51699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1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2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9046">
                  <a:extLst>
                    <a:ext uri="{9D8B030D-6E8A-4147-A177-3AD203B41FA5}">
                      <a16:colId xmlns:a16="http://schemas.microsoft.com/office/drawing/2014/main" xmlns="" val="264667280"/>
                    </a:ext>
                  </a:extLst>
                </a:gridCol>
                <a:gridCol w="11590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70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04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49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5480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	</a:t>
                      </a: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</a:t>
                      </a: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T="45707" marB="45707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Сумма (тыс. руб.)	</a:t>
                      </a:r>
                    </a:p>
                  </a:txBody>
                  <a:tcPr marT="45707" marB="45707" anchor="ctr"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от реализации проекта</a:t>
                      </a:r>
                      <a:endParaRPr lang="ru-RU" sz="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752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</a:txBody>
                  <a:tcPr marT="45707" marB="45707" anchor="ctr"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3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400 мест к зданию МБОУ СОШ № 6, расположенная по адресу:  Московская область г.Лобня, ул.Аэропортовская, д.1 (ПИР и строительство)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8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309 458,1 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второй смены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278 651,9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30 806,2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207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Пристройка на 400 мест к зданию МБОУ СОШ №4 по адресу: Московская обл. г. Лобня,, ул. Чайковского д.2 (ПИР и строительство)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8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540 285,0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второй смены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250490816"/>
                  </a:ext>
                </a:extLst>
              </a:tr>
              <a:tr h="202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486 257,0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1831020"/>
                  </a:ext>
                </a:extLst>
              </a:tr>
              <a:tr h="234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54 028,0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8272040"/>
                  </a:ext>
                </a:extLst>
              </a:tr>
              <a:tr h="152414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8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Школа на 1100 мест по адресу: Московская обл. г. Лобня, мкр. Катюшки, ул. Физкультурная (ПИР и строительство)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514 594,0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897 966,0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второй смены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3591029732"/>
                  </a:ext>
                </a:extLst>
              </a:tr>
              <a:tr h="152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463 134,0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808 169,0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7826448"/>
                  </a:ext>
                </a:extLst>
              </a:tr>
              <a:tr h="142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51 460,0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89 797,0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577123"/>
                  </a:ext>
                </a:extLst>
              </a:tr>
              <a:tr h="596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проекта и начало строительства напорного коллектора и КНС  для подключения к централизованной системе водоотведения МБОУ Луговская СОШ (ул. Большая д.2)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5 197,0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5 197,0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5 197,0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устройства централизованного водоотведения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Проектирование, строительство, реконструкция участков ливневой канализации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сохранности дорожного полотна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435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и развитие систем наружного освещения, ввод в строй новых объектов уличного освещения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  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благоустроенных общественных территорий, комплексное благоустройство детских площадок.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43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860 940,1 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525 791,0  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909 163,0 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4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764 908,9 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463 134,0  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808 169,0  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5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96 031,2 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62 657,0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100 994,0</a:t>
                      </a:r>
                      <a:endParaRPr lang="ru-RU" sz="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1663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65872561"/>
              </p:ext>
            </p:extLst>
          </p:nvPr>
        </p:nvGraphicFramePr>
        <p:xfrm>
          <a:off x="899592" y="1340768"/>
          <a:ext cx="6984776" cy="282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7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Инвестиционные  объекты</a:t>
            </a:r>
            <a:r>
              <a:rPr lang="en-US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дорожного хозяйства,</a:t>
            </a:r>
            <a:r>
              <a:rPr lang="en-US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реализуемые в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городском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округе Лобня в 2022-2024 годах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5086B3-394D-46CD-9C4C-BBD523DF09A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4365104"/>
            <a:ext cx="374441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552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04665"/>
            <a:ext cx="6213745" cy="43204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Меры социальной поддержки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F5BBCC0-C29A-4D09-B463-3CFDD36F5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637719"/>
              </p:ext>
            </p:extLst>
          </p:nvPr>
        </p:nvGraphicFramePr>
        <p:xfrm>
          <a:off x="467542" y="1360958"/>
          <a:ext cx="8208913" cy="539217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87325">
                  <a:extLst>
                    <a:ext uri="{9D8B030D-6E8A-4147-A177-3AD203B41FA5}">
                      <a16:colId xmlns:a16="http://schemas.microsoft.com/office/drawing/2014/main" xmlns="" val="869879291"/>
                    </a:ext>
                  </a:extLst>
                </a:gridCol>
                <a:gridCol w="339281">
                  <a:extLst>
                    <a:ext uri="{9D8B030D-6E8A-4147-A177-3AD203B41FA5}">
                      <a16:colId xmlns:a16="http://schemas.microsoft.com/office/drawing/2014/main" xmlns="" val="3022718603"/>
                    </a:ext>
                  </a:extLst>
                </a:gridCol>
                <a:gridCol w="678559">
                  <a:extLst>
                    <a:ext uri="{9D8B030D-6E8A-4147-A177-3AD203B41FA5}">
                      <a16:colId xmlns:a16="http://schemas.microsoft.com/office/drawing/2014/main" xmlns="" val="2084054525"/>
                    </a:ext>
                  </a:extLst>
                </a:gridCol>
                <a:gridCol w="1357120">
                  <a:extLst>
                    <a:ext uri="{9D8B030D-6E8A-4147-A177-3AD203B41FA5}">
                      <a16:colId xmlns:a16="http://schemas.microsoft.com/office/drawing/2014/main" xmlns="" val="574230575"/>
                    </a:ext>
                  </a:extLst>
                </a:gridCol>
                <a:gridCol w="2913229">
                  <a:extLst>
                    <a:ext uri="{9D8B030D-6E8A-4147-A177-3AD203B41FA5}">
                      <a16:colId xmlns:a16="http://schemas.microsoft.com/office/drawing/2014/main" xmlns="" val="1193701218"/>
                    </a:ext>
                  </a:extLst>
                </a:gridCol>
                <a:gridCol w="1080086">
                  <a:extLst>
                    <a:ext uri="{9D8B030D-6E8A-4147-A177-3AD203B41FA5}">
                      <a16:colId xmlns:a16="http://schemas.microsoft.com/office/drawing/2014/main" xmlns="" val="1476245451"/>
                    </a:ext>
                  </a:extLst>
                </a:gridCol>
                <a:gridCol w="953313">
                  <a:extLst>
                    <a:ext uri="{9D8B030D-6E8A-4147-A177-3AD203B41FA5}">
                      <a16:colId xmlns:a16="http://schemas.microsoft.com/office/drawing/2014/main" xmlns="" val="2245198732"/>
                    </a:ext>
                  </a:extLst>
                </a:gridCol>
              </a:tblGrid>
              <a:tr h="13774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правовой акт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расходов: льготы, надбавки,     доплаты,                  компенсации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Получатели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 (чел.)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расходов, тыс.руб.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xmlns="" val="436340303"/>
                  </a:ext>
                </a:extLst>
              </a:tr>
              <a:tr h="4031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депутатов, постановление 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5383552"/>
                  </a:ext>
                </a:extLst>
              </a:tr>
              <a:tr h="1533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01.02.2010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 по ЖКХ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удостоенные звания "Почетный гражданин  г.Лобня"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5 360,0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extLst>
                  <a:ext uri="{0D108BD9-81ED-4DB2-BD59-A6C34878D82A}">
                    <a16:rowId xmlns:a16="http://schemas.microsoft.com/office/drawing/2014/main" xmlns="" val="694948813"/>
                  </a:ext>
                </a:extLst>
              </a:tr>
              <a:tr h="247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1307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19.07.2007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лекарственное обеспечение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677178800"/>
                  </a:ext>
                </a:extLst>
              </a:tr>
              <a:tr h="270434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01.02.2010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 по ЖКХ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в пенсионном удостоверении отметку "Ветеран труда"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5 016,7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2515615858"/>
                  </a:ext>
                </a:extLst>
              </a:tr>
              <a:tr h="535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фонда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764931651"/>
                  </a:ext>
                </a:extLst>
              </a:tr>
              <a:tr h="489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статус инвалида, семьи, имеющие ребенка-инвалида-проживающих в жилых помещениях частного (кроме приватизированного) жилищного фонда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645749337"/>
                  </a:ext>
                </a:extLst>
              </a:tr>
              <a:tr h="334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22.06.2016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 за проживание в общежитии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муниципальных образовательных учреждений, их несовершеннолетние дети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отр.+ </a:t>
                      </a:r>
                      <a:r>
                        <a:rPr lang="ru-RU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дет.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1 132,7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2395715594"/>
                  </a:ext>
                </a:extLst>
              </a:tr>
              <a:tr h="3223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08.08.2016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 за проживание в общежитии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 ЛЦГБ (станция скорой медицинской помощи)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сотр.+ 8 детей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1 656,0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799011048"/>
                  </a:ext>
                </a:extLst>
              </a:tr>
              <a:tr h="3685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26.01.2021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компенсационная выплата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Участковые врачи педиатры Лобненской детской городской поликлиники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педиатров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2662333864"/>
                  </a:ext>
                </a:extLst>
              </a:tr>
              <a:tr h="4364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07.04.2015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Частичное возмещение расходов, связанных с арендой жилого помещения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Участковые врачи педиатры Лобненской детской городской поликлиники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сотрудников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947711081"/>
                  </a:ext>
                </a:extLst>
              </a:tr>
              <a:tr h="2704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24.02.2005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Адресная материальная помощь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Нуждающиеся, малообеспеченные граждане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чел.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3095227353"/>
                  </a:ext>
                </a:extLst>
              </a:tr>
              <a:tr h="331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24.02.2005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Частичная компенсация стоимости школьной формы 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Малообеспеченные многодетные семьи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чел.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2980303819"/>
                  </a:ext>
                </a:extLst>
              </a:tr>
              <a:tr h="2704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29.04.2019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категории граждан (узники, блокадники, участники ВОВ, чернобыльцы, инвалиды,   репрессированные)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 </a:t>
                      </a:r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1 107,5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3040051538"/>
                  </a:ext>
                </a:extLst>
              </a:tr>
              <a:tr h="5358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Лобня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69/57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28.04.2020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 выплата многодетной семье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семьи, в которых не менее 3-х несовершеннолетних детей, прописанные в городском округе Лобня</a:t>
                      </a: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 семей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9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14232658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27 562,9</a:t>
                      </a:r>
                      <a:endParaRPr lang="ru-RU" sz="1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394195203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DB15691-A838-463F-883F-4EFE988ECC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88640"/>
            <a:ext cx="1465202" cy="117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8442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324528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Информация об объеме расходов бюджета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городского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округа Лобня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на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душу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населения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 отраслям экономики и социальной сферы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733287"/>
              </p:ext>
            </p:extLst>
          </p:nvPr>
        </p:nvGraphicFramePr>
        <p:xfrm>
          <a:off x="323528" y="1268762"/>
          <a:ext cx="8568951" cy="51125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63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1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1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17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1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(руб.)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411 036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411 015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387 630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6 645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6 645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6 645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2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29 983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26 683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26 683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136 589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110 226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101 286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323 092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224 531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237 644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2 753 002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2 621 667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2 978 961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154 859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164 046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317 847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7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2 432 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7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117 575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111 848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111 985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100 974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100 974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108 974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7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42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20 600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22 832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23 363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445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99856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городского округа Лобня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</a:p>
          <a:p>
            <a:pPr marL="0" indent="355600" algn="ctr"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Суббота, воскресенье – выходной</a:t>
            </a:r>
          </a:p>
          <a:p>
            <a:pPr marL="0" indent="355600" algn="ctr"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с 13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141730, Московская область, г. Лобня,  ул. Ленина, д. 7а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8(495)577-00-07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лобня.рф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lobnfu@mail.ru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ЛИЧНОГО ПРИЕМА ГРАЖДАН: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14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14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algn="ctr" eaLnBrk="1" hangingPunct="1">
              <a:defRPr/>
            </a:pPr>
            <a:endParaRPr lang="ru-RU" sz="11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8209" y="47667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1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48872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Нормативы зачисления налогов в бюджет, </a:t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уплачиваемые физическими лицами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035980"/>
              </p:ext>
            </p:extLst>
          </p:nvPr>
        </p:nvGraphicFramePr>
        <p:xfrm>
          <a:off x="4139952" y="3140968"/>
          <a:ext cx="383946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Объект 3"/>
          <p:cNvGraphicFramePr>
            <a:graphicFrameLocks/>
          </p:cNvGraphicFramePr>
          <p:nvPr/>
        </p:nvGraphicFramePr>
        <p:xfrm>
          <a:off x="467544" y="1556792"/>
          <a:ext cx="808558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Объект 3"/>
          <p:cNvGraphicFramePr>
            <a:graphicFrameLocks/>
          </p:cNvGraphicFramePr>
          <p:nvPr/>
        </p:nvGraphicFramePr>
        <p:xfrm>
          <a:off x="683568" y="3140968"/>
          <a:ext cx="331236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8530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93610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Оценка потерь бюджета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городского ОКРУГА 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округа Лобня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от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предоставленных налоговых льгот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607104"/>
              </p:ext>
            </p:extLst>
          </p:nvPr>
        </p:nvGraphicFramePr>
        <p:xfrm>
          <a:off x="539552" y="1268759"/>
          <a:ext cx="7992887" cy="46085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3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4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7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60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72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92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46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92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07294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налогоплательщиков, имеющих льготы по уплате налогов в бюджет города Лобня, в соответствии с решением Совета депутатов от 24.11.2020 г. № 214/64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2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0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78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казенные, бюджетные и автономные учреждения, созданные органами местного самоуправления для выполнения работ, оказания услуг и иных функций некоммерческого характера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35 988,0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35 988,0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35 988,0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35 988,0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35 988,0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35 988,0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 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1 869,0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51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37 857,0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37 857,0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37 857,0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37 857,0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37 857,0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37 857,0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612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NumericId xmlns="9d035d7d-02e5-4a00-8b62-9a556aabc7b5">-1</NumericId>
    <TPFriendlyName xmlns="9d035d7d-02e5-4a00-8b62-9a556aabc7b5">Современный шаблон с голубым оформлением</TPFriendlyName>
    <BusinessGro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Contemporary blue design template</SourceTitle>
    <OpenTemplate xmlns="9d035d7d-02e5-4a00-8b62-9a556aabc7b5">true</OpenTemplate>
    <UALocComments xmlns="9d035d7d-02e5-4a00-8b62-9a556aabc7b5" xsi:nil="true"/>
    <ParentAssetId xmlns="9d035d7d-02e5-4a00-8b62-9a556aabc7b5" xsi:nil="true"/>
    <PublishStatusLookup xmlns="9d035d7d-02e5-4a00-8b62-9a556aabc7b5">
      <Value>85885</Value>
      <Value>402733</Value>
    </PublishStatusLookup>
    <IntlLangReviewDate xmlns="9d035d7d-02e5-4a00-8b62-9a556aabc7b5" xsi:nil="true"/>
    <LastPublishResultLookup xmlns="9d035d7d-02e5-4a00-8b62-9a556aabc7b5" xsi:nil="true"/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cquiredFrom xmlns="9d035d7d-02e5-4a00-8b62-9a556aabc7b5" xsi:nil="true"/>
    <AssetStart xmlns="9d035d7d-02e5-4a00-8b62-9a556aabc7b5">2009-01-02T00:00:00+00:00</AssetStart>
    <FriendlyTitle xmlns="9d035d7d-02e5-4a00-8b62-9a556aabc7b5" xsi:nil="true"/>
    <ArtSampleDocs xmlns="9d035d7d-02e5-4a00-8b62-9a556aabc7b5" xsi:nil="true"/>
    <TPClientViewer xmlns="9d035d7d-02e5-4a00-8b62-9a556aabc7b5">Microsoft Office PowerPoint</TPClientViewer>
    <UACurrentWords xmlns="9d035d7d-02e5-4a00-8b62-9a556aabc7b5">0</UACurrentWords>
    <UALocRecommendation xmlns="9d035d7d-02e5-4a00-8b62-9a556aabc7b5">Localize</UALocRecommendation>
    <Manager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>online only. Removed PPT 12 design template appver per bug AWS Intl Support bug 22543 as it was causing problems with download.. O14_beta1</UANotes>
    <TemplateStatus xmlns="9d035d7d-02e5-4a00-8b62-9a556aabc7b5" xsi:nil="true"/>
    <VoteCount xmlns="9d035d7d-02e5-4a00-8b62-9a556aabc7b5" xsi:nil="true"/>
    <CSXHash xmlns="9d035d7d-02e5-4a00-8b62-9a556aabc7b5" xsi:nil="true"/>
    <OOCacheId xmlns="9d035d7d-02e5-4a00-8b62-9a556aabc7b5" xsi:nil="true"/>
    <Downloads xmlns="9d035d7d-02e5-4a00-8b62-9a556aabc7b5">0</Downloads>
    <DSATActionTaken xmlns="9d035d7d-02e5-4a00-8b62-9a556aabc7b5" xsi:nil="true"/>
    <CSXSubmissionMarket xmlns="9d035d7d-02e5-4a00-8b62-9a556aabc7b5" xsi:nil="true"/>
    <AssetExpire xmlns="9d035d7d-02e5-4a00-8b62-9a556aabc7b5">2029-05-12T00:00:00+00:00</AssetExpire>
    <TPExecutable xmlns="9d035d7d-02e5-4a00-8b62-9a556aabc7b5" xsi:nil="true"/>
    <SubmitterId xmlns="9d035d7d-02e5-4a00-8b62-9a556aabc7b5" xsi:nil="true"/>
    <EditorialTags xmlns="9d035d7d-02e5-4a00-8b62-9a556aabc7b5" xsi:nil="true"/>
    <AssetType xmlns="9d035d7d-02e5-4a00-8b62-9a556aabc7b5">TP</AssetType>
    <BugNumber xmlns="9d035d7d-02e5-4a00-8b62-9a556aabc7b5">426091. 537272</BugNumber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TP010073846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 xsi:nil="true"/>
    <IntlLangReviewer xmlns="9d035d7d-02e5-4a00-8b62-9a556aabc7b5" xsi:nil="true"/>
    <HandoffToMSDN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12</TPAppVersion>
    <TPCommandLine xmlns="9d035d7d-02e5-4a00-8b62-9a556aabc7b5">{PP} /n {FilePath}</TPCommandLine>
    <EditorialStatus xmlns="9d035d7d-02e5-4a00-8b62-9a556aabc7b5" xsi:nil="true"/>
    <TPLaunchHelpLinkType xmlns="9d035d7d-02e5-4a00-8b62-9a556aabc7b5" xsi:nil="true"/>
    <LastModifiedDateTim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70672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B1C781-CD00-44A1-B706-8C1032A9F44A}">
  <ds:schemaRefs>
    <ds:schemaRef ds:uri="http://schemas.openxmlformats.org/package/2006/metadata/core-properties"/>
    <ds:schemaRef ds:uri="http://purl.org/dc/terms/"/>
    <ds:schemaRef ds:uri="9d035d7d-02e5-4a00-8b62-9a556aabc7b5"/>
    <ds:schemaRef ds:uri="http://schemas.microsoft.com/office/2006/metadata/properties"/>
    <ds:schemaRef ds:uri="http://schemas.microsoft.com/office/infopath/2007/PartnerControls"/>
    <ds:schemaRef ds:uri="91e8d559-4d54-460d-ba58-5d5027f88b4d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5D30E9B-310B-4F3A-9B4A-1CB6002FA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11332</Words>
  <Application>Microsoft Office PowerPoint</Application>
  <PresentationFormat>Экран (4:3)</PresentationFormat>
  <Paragraphs>3239</Paragraphs>
  <Slides>77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Трек</vt:lpstr>
      <vt:lpstr>Бюджет  для граждан</vt:lpstr>
      <vt:lpstr>Содержание</vt:lpstr>
      <vt:lpstr>Основные понятия и определения</vt:lpstr>
      <vt:lpstr>Основные задачи и приоритеты  бюджетной политики  НА 2022 год и на плановый период 2023 и 2024 годов</vt:lpstr>
      <vt:lpstr>Основные задачи и приоритеты налоговой политики              НА 2022 год и на плановый период 2023 и 2024 годов</vt:lpstr>
      <vt:lpstr>Установленные местные налоги</vt:lpstr>
      <vt:lpstr>Установленные местные налоги</vt:lpstr>
      <vt:lpstr>Нормативы зачисления налогов в бюджет,  уплачиваемые физическими лицами</vt:lpstr>
      <vt:lpstr>Оценка потерь бюджета городского ОКРУГА  округа Лобня от предоставленных налоговых льгот</vt:lpstr>
      <vt:lpstr>Основные показатели прогноза социально –экономического  развития городского округа Лобня  Московской области на 2022 - 2024 годы</vt:lpstr>
      <vt:lpstr>Основные показатели прогноза социально – экономического развития городского округа Лобня Московской области на 2022 – 2024 годы</vt:lpstr>
      <vt:lpstr>Презентация PowerPoint</vt:lpstr>
      <vt:lpstr>Основные параметры бюджета городского округа Лобня ЗА 2019-2020 ГОДЫ  </vt:lpstr>
      <vt:lpstr>Динамика изменений основных параметров бюджета  городского округа Лобня, тыс. рублей</vt:lpstr>
      <vt:lpstr>Структура доходов бюджета ГОРОДСКОГО ОКРУГА ЛОБНЯ </vt:lpstr>
      <vt:lpstr>Объем поступлений доходов В БЮДЖЕТ ГОРОДСКОГО ОКРУГА ЛОБНЯ </vt:lpstr>
      <vt:lpstr>Объем поступлений доходов В БЮДЖЕТ ГОРОДСКОГО ОКРУГА ЛОБНЯ  </vt:lpstr>
      <vt:lpstr>Динамика налоговых и НЕНАЛОГОВЫХ ДОХОДОВ, МЛН. РУБЛЕЙ  </vt:lpstr>
      <vt:lpstr>Объем поступлений налоговых доходов, млн. рублей </vt:lpstr>
      <vt:lpstr>Крупнейшие налогоплательщики бюджета городского округа Лобня</vt:lpstr>
      <vt:lpstr>Объем поступлений неналоговых доходов, млн. рублей </vt:lpstr>
      <vt:lpstr>Объем безвозмездных поступлений, млн. рублей</vt:lpstr>
      <vt:lpstr>Объем доходов городского округа Лобня на душу населения, руб.</vt:lpstr>
      <vt:lpstr>Объем налоговых и неналоговых доходов на душу НАСЕЛЕНИЯ  в городских округах Московской области С ЧИСЛЕННОСТЬЮ постоянного населения ОТ 55 ТЫС. ДО 120 ТЫС. ЧЕЛОВЕК НА 01.01.2021Г. </vt:lpstr>
      <vt:lpstr>Муниципальный долг городского округа Лобня, млн. рублей</vt:lpstr>
      <vt:lpstr>Сравнительный анализ бюджета городского округа Лобня                  на текущий 2021 год  и на очередной 2022 год, тыс. рублей</vt:lpstr>
      <vt:lpstr>Сравнительный анализ бюджета городского округа Лобня на текущий 2021 год и на очередной финансовый 2022 год</vt:lpstr>
      <vt:lpstr>Презентация PowerPoint</vt:lpstr>
      <vt:lpstr>Структура расходов бюджета городского округа Лобня  на 2022 год и на плановый период 2023 и 2024 годов, тыс. руб.</vt:lpstr>
      <vt:lpstr>Расходы бюджета городского округа Лобня по разделам на 2022 год и на плановый период 2023 и 2024 годов тыс. рублей</vt:lpstr>
      <vt:lpstr>Структура расходов бюджета городского округа Лобня</vt:lpstr>
      <vt:lpstr>Расходы бюджета городского округа Лобня по муниципальным программам, тыс. рублей</vt:lpstr>
      <vt:lpstr>Структура расходов бюджета по муниципальным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расходов  в сфере физической культуры и спорта</vt:lpstr>
      <vt:lpstr>Расходы на жилищно-коммунальное хозяйство  в 2022 году</vt:lpstr>
      <vt:lpstr>Расходы на дорожное хозяйство в 2022 году</vt:lpstr>
      <vt:lpstr>Показатели муниципальной программы «Здравоохранение»</vt:lpstr>
      <vt:lpstr>Показатели муниципальной программы «Культура»</vt:lpstr>
      <vt:lpstr>Показатели муниципальной программы «Культура»</vt:lpstr>
      <vt:lpstr>Показатели муниципальной программы «Культура»</vt:lpstr>
      <vt:lpstr>Показатели муниципальной программы «Культура»</vt:lpstr>
      <vt:lpstr>Показатели муниципальной программы «Образование»</vt:lpstr>
      <vt:lpstr>Показатели муниципальной программы «Образование»</vt:lpstr>
      <vt:lpstr>Показатели муниципальной программы  «Социальная защита населения»</vt:lpstr>
      <vt:lpstr>Презентация PowerPoint</vt:lpstr>
      <vt:lpstr>Показатели муниципальной программы «Спорт»</vt:lpstr>
      <vt:lpstr>Показатели муниципальной программы «Спорт»</vt:lpstr>
      <vt:lpstr>Показатели муниципальной программы  «Развитие сельского хозяйства»</vt:lpstr>
      <vt:lpstr>Показатели муниципальной программы «Безопасность»</vt:lpstr>
      <vt:lpstr>Показатели муниципальной программы «Безопасность»</vt:lpstr>
      <vt:lpstr>Показатели муниципальной программы «Безопасность»</vt:lpstr>
      <vt:lpstr>Показатели муниципальной программы «Жилище»</vt:lpstr>
      <vt:lpstr>Презентация PowerPoint</vt:lpstr>
      <vt:lpstr>Показатели муниципальной программы «Предпринимательство»</vt:lpstr>
      <vt:lpstr>Показатели муниципальной программы «Предпринимательство»</vt:lpstr>
      <vt:lpstr>Показатели муниципальной программы «Предпринимательство»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 «Развитие институтов гражданского общества, повышение  эффективности местного самоуправления и                                          реализации молодежной политики»</vt:lpstr>
      <vt:lpstr>Показатели муниципальной программы  «Развитие и функционирование                                                                 дорожно-транспортного комплекса»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«Архитектура и градостроительство»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 «Строительство объектов социальной инфраструктуры»</vt:lpstr>
      <vt:lpstr>Показатели муниципальной программы «Переселение граждан из аварийного жилищного фонда»</vt:lpstr>
      <vt:lpstr>Социально-значимые объекты, реализуемые  в городском округе Лобня в 2022-2024 годах</vt:lpstr>
      <vt:lpstr>Инвестиционные  объекты дорожного хозяйства, реализуемые в городском округе Лобня в 2022-2024 годах</vt:lpstr>
      <vt:lpstr>Меры социальной поддержки</vt:lpstr>
      <vt:lpstr>Информация об объеме расходов бюджета городского округа Лобня  на душу населения по отраслям экономики и социальной сферы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2018-10-12T06:57:15Z</dcterms:created>
  <dcterms:modified xsi:type="dcterms:W3CDTF">2021-11-16T09:02:35Z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Order">
    <vt:r8>6803600</vt:r8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ImageGenCounter">
    <vt:i4>0</vt:i4>
  </property>
  <property fmtid="{D5CDD505-2E9C-101B-9397-08002B2CF9AE}" pid="6" name="APTrustLevel">
    <vt:r8>1</vt:r8>
  </property>
  <property fmtid="{D5CDD505-2E9C-101B-9397-08002B2CF9AE}" pid="7" name="ViolationReportStatus">
    <vt:lpwstr>None</vt:lpwstr>
  </property>
  <property fmtid="{D5CDD505-2E9C-101B-9397-08002B2CF9AE}" pid="8" name="ImageGenStatus">
    <vt:i4>0</vt:i4>
  </property>
  <property fmtid="{D5CDD505-2E9C-101B-9397-08002B2CF9AE}" pid="9" name="PolicheckStatus">
    <vt:i4>0</vt:i4>
  </property>
  <property fmtid="{D5CDD505-2E9C-101B-9397-08002B2CF9AE}" pid="10" name="Applications">
    <vt:lpwstr>53;#PowerPoint 12;#67;#Template 12;#427;#Template 14;#484;#PowerPoint - Design Templt 14;#407;#PowerPoint 14;#55;#PowerPoint - Design Templt 12</vt:lpwstr>
  </property>
  <property fmtid="{D5CDD505-2E9C-101B-9397-08002B2CF9AE}" pid="11" name="PolicheckCounter">
    <vt:i4>0</vt:i4>
  </property>
</Properties>
</file>